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0" r:id="rId2"/>
    <p:sldId id="455" r:id="rId3"/>
    <p:sldId id="410" r:id="rId4"/>
    <p:sldId id="413" r:id="rId5"/>
    <p:sldId id="411" r:id="rId6"/>
    <p:sldId id="383" r:id="rId7"/>
    <p:sldId id="414" r:id="rId8"/>
    <p:sldId id="258" r:id="rId9"/>
    <p:sldId id="415" r:id="rId10"/>
    <p:sldId id="405" r:id="rId11"/>
    <p:sldId id="416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7" r:id="rId24"/>
    <p:sldId id="456" r:id="rId25"/>
    <p:sldId id="458" r:id="rId26"/>
    <p:sldId id="268" r:id="rId27"/>
  </p:sldIdLst>
  <p:sldSz cx="12192000" cy="6858000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FB"/>
    <a:srgbClr val="F3665B"/>
    <a:srgbClr val="F0493C"/>
    <a:srgbClr val="2F3239"/>
    <a:srgbClr val="FF2425"/>
    <a:srgbClr val="EF5B3D"/>
    <a:srgbClr val="EF4135"/>
    <a:srgbClr val="EE3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22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B4D1771-726B-4BA8-98C0-35A7EB0535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F8701A-4F6E-4B7F-83CC-9B04A5C657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7B6D6D-3221-4A78-93CA-B1E22708C02E}" type="datetimeFigureOut">
              <a:rPr lang="sk-SK"/>
              <a:pPr>
                <a:defRPr/>
              </a:pPr>
              <a:t>16. 7. 2025</a:t>
            </a:fld>
            <a:endParaRPr lang="sk-SK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FB50FD0E-D056-4329-A7D8-352D682914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8274A525-C2CB-49BF-9806-A7E393AC7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sk-SK" noProof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E508E4-AD4F-4E8F-ACB6-9EE7F65044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97D301-6232-462D-99CE-4DEDDE988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1015EA-CD47-4598-94A4-C373B85E5F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1A0D14-2BDD-4A63-B832-5C6F0AF8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E48B1A60-E292-4862-8481-2385E826B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799DF-28DE-44DA-8AB0-483B8D6E2CB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9FBBE565-F995-45F0-99AD-1EC98CE306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16800" y="6356350"/>
            <a:ext cx="4144963" cy="338138"/>
          </a:xfrm>
        </p:spPr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sk-SK"/>
              <a:t>Taktiq Comunications</a:t>
            </a:r>
          </a:p>
        </p:txBody>
      </p:sp>
    </p:spTree>
    <p:extLst>
      <p:ext uri="{BB962C8B-B14F-4D97-AF65-F5344CB8AC3E}">
        <p14:creationId xmlns:p14="http://schemas.microsoft.com/office/powerpoint/2010/main" val="203263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51E34CE2-636E-45E2-888A-1E9A3191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DF5176-5C05-4748-B991-825EE7802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DE83-9124-45B4-9301-88B1AECB789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4A881EA9-A499-4421-8800-7BDF8524CB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16800" y="6356350"/>
            <a:ext cx="4144963" cy="338138"/>
          </a:xfrm>
        </p:spPr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sk-SK"/>
              <a:t>Taktiq Comunications</a:t>
            </a:r>
          </a:p>
        </p:txBody>
      </p:sp>
    </p:spTree>
    <p:extLst>
      <p:ext uri="{BB962C8B-B14F-4D97-AF65-F5344CB8AC3E}">
        <p14:creationId xmlns:p14="http://schemas.microsoft.com/office/powerpoint/2010/main" val="279371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8CBE7086-B62B-4845-9F23-E2C69F23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78A8D2-2CE1-4D9F-A27C-E678A44825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6593-EE8C-4482-B680-998B1BD4183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6304DFC5-4281-44EF-9BD7-ECF64D9B04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16800" y="6356350"/>
            <a:ext cx="4144963" cy="338138"/>
          </a:xfrm>
        </p:spPr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sk-SK"/>
              <a:t>Taktiq Comunications</a:t>
            </a:r>
          </a:p>
        </p:txBody>
      </p:sp>
    </p:spTree>
    <p:extLst>
      <p:ext uri="{BB962C8B-B14F-4D97-AF65-F5344CB8AC3E}">
        <p14:creationId xmlns:p14="http://schemas.microsoft.com/office/powerpoint/2010/main" val="1303606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49F1B3-765A-4155-9180-3BBDF6D3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7D7CA867-BBB4-44FF-9B7C-051F6A0314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297D-8EB7-40EA-B63D-AA9F005DA99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AB4A2E6C-7B4D-496B-9F0A-9FE01649EA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16800" y="6356350"/>
            <a:ext cx="4144963" cy="338138"/>
          </a:xfrm>
        </p:spPr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sk-SK"/>
              <a:t>Taktiq Comunications</a:t>
            </a:r>
          </a:p>
        </p:txBody>
      </p:sp>
    </p:spTree>
    <p:extLst>
      <p:ext uri="{BB962C8B-B14F-4D97-AF65-F5344CB8AC3E}">
        <p14:creationId xmlns:p14="http://schemas.microsoft.com/office/powerpoint/2010/main" val="166689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32B215-311A-4FC8-8913-64B749EB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04820D5-377A-4433-A5C8-9179FB9C03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1CB81-3085-4448-BD2B-77CA109F1A0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B78872C8-A5CF-418A-A97C-76693CE375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16800" y="6356350"/>
            <a:ext cx="4144963" cy="338138"/>
          </a:xfrm>
        </p:spPr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sk-SK"/>
              <a:t>Taktiq Comunications</a:t>
            </a:r>
          </a:p>
        </p:txBody>
      </p:sp>
    </p:spTree>
    <p:extLst>
      <p:ext uri="{BB962C8B-B14F-4D97-AF65-F5344CB8AC3E}">
        <p14:creationId xmlns:p14="http://schemas.microsoft.com/office/powerpoint/2010/main" val="195368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Format with Image S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899" y="280901"/>
            <a:ext cx="11362472" cy="725160"/>
          </a:xfrm>
          <a:prstGeom prst="rect">
            <a:avLst/>
          </a:prstGeom>
        </p:spPr>
        <p:txBody>
          <a:bodyPr/>
          <a:lstStyle>
            <a:lvl1pPr>
              <a:defRPr kumimoji="1" sz="3600" b="1" dirty="0">
                <a:solidFill>
                  <a:schemeClr val="tx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Text Placeholder 61"/>
          <p:cNvSpPr>
            <a:spLocks noGrp="1"/>
          </p:cNvSpPr>
          <p:nvPr>
            <p:ph type="body" sz="quarter" idx="37"/>
          </p:nvPr>
        </p:nvSpPr>
        <p:spPr>
          <a:xfrm>
            <a:off x="342899" y="1023153"/>
            <a:ext cx="11358551" cy="130751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kumimoji="1" lang="ja-JP" altLang="en-US" sz="2400" b="1" baseline="0" dirty="0">
                <a:solidFill>
                  <a:schemeClr val="tx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563012" indent="-285750">
              <a:lnSpc>
                <a:spcPct val="150000"/>
              </a:lnSpc>
              <a:buFont typeface="Wingdings" panose="05000000000000000000" pitchFamily="2" charset="2"/>
              <a:buChar char="§"/>
              <a:defRPr sz="2000" b="1"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2pPr>
            <a:lvl3pPr>
              <a:defRPr b="1"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3pPr>
          </a:lstStyle>
          <a:p>
            <a:pPr lvl="0"/>
            <a:r>
              <a:rPr lang="cs-CZ" altLang="ja-JP"/>
              <a:t>Po kliknutí můžete upravovat styly textu v předloze.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9250" y="2934396"/>
            <a:ext cx="3736975" cy="3063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cs-CZ" altLang="ja-JP" noProof="0"/>
              <a:t>Kliknutím na ikonu přidáte obrázek.</a:t>
            </a:r>
            <a:endParaRPr lang="ja-JP" altLang="en-US" noProof="0" dirty="0"/>
          </a:p>
        </p:txBody>
      </p:sp>
      <p:sp>
        <p:nvSpPr>
          <p:cNvPr id="5" name="Text Placeholder 61"/>
          <p:cNvSpPr>
            <a:spLocks noGrp="1"/>
          </p:cNvSpPr>
          <p:nvPr>
            <p:ph type="body" sz="quarter" idx="42"/>
          </p:nvPr>
        </p:nvSpPr>
        <p:spPr>
          <a:xfrm>
            <a:off x="339724" y="2511834"/>
            <a:ext cx="3746501" cy="340425"/>
          </a:xfrm>
          <a:prstGeom prst="rect">
            <a:avLst/>
          </a:prstGeom>
        </p:spPr>
        <p:txBody>
          <a:bodyPr/>
          <a:lstStyle>
            <a:lvl1pPr>
              <a:defRPr kumimoji="1" lang="ja-JP" altLang="en-US" sz="2100" baseline="0" dirty="0">
                <a:solidFill>
                  <a:schemeClr val="tx1"/>
                </a:solidFill>
                <a:latin typeface="Samsung Sharp Sans Bold" pitchFamily="2" charset="0"/>
                <a:cs typeface="Samsung Sharp Sans Bold" pitchFamily="2" charset="0"/>
              </a:defRPr>
            </a:lvl1pPr>
          </a:lstStyle>
          <a:p>
            <a:pPr lvl="0"/>
            <a:r>
              <a:rPr lang="cs-CZ" altLang="ja-JP"/>
              <a:t>Po kliknutí můžete upravovat styly textu v předloze.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4230646" y="2934396"/>
            <a:ext cx="3738562" cy="3063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cs-CZ" altLang="ja-JP" noProof="0"/>
              <a:t>Kliknutím na ikonu přidáte obrázek.</a:t>
            </a:r>
            <a:endParaRPr lang="ja-JP" altLang="en-US" noProof="0" dirty="0"/>
          </a:p>
        </p:txBody>
      </p:sp>
      <p:sp>
        <p:nvSpPr>
          <p:cNvPr id="7" name="Text Placeholder 61"/>
          <p:cNvSpPr>
            <a:spLocks noGrp="1"/>
          </p:cNvSpPr>
          <p:nvPr>
            <p:ph type="body" sz="quarter" idx="44"/>
          </p:nvPr>
        </p:nvSpPr>
        <p:spPr>
          <a:xfrm>
            <a:off x="4227514" y="2511833"/>
            <a:ext cx="3741694" cy="340425"/>
          </a:xfrm>
          <a:prstGeom prst="rect">
            <a:avLst/>
          </a:prstGeom>
        </p:spPr>
        <p:txBody>
          <a:bodyPr/>
          <a:lstStyle>
            <a:lvl1pPr>
              <a:defRPr kumimoji="1" lang="ja-JP" altLang="en-US" sz="2100" baseline="0" dirty="0">
                <a:solidFill>
                  <a:schemeClr val="tx1"/>
                </a:solidFill>
                <a:latin typeface="Samsung Sharp Sans Bold" pitchFamily="2" charset="0"/>
                <a:cs typeface="Samsung Sharp Sans Bold" pitchFamily="2" charset="0"/>
              </a:defRPr>
            </a:lvl1pPr>
          </a:lstStyle>
          <a:p>
            <a:pPr lvl="0"/>
            <a:r>
              <a:rPr lang="cs-CZ" altLang="ja-JP"/>
              <a:t>Po kliknutí můžete upravovat styly textu v předloze.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45"/>
          </p:nvPr>
        </p:nvSpPr>
        <p:spPr>
          <a:xfrm>
            <a:off x="8110497" y="2934396"/>
            <a:ext cx="3738562" cy="3063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cs-CZ" altLang="ja-JP" noProof="0"/>
              <a:t>Kliknutím na ikonu přidáte obrázek.</a:t>
            </a:r>
            <a:endParaRPr lang="ja-JP" altLang="en-US" noProof="0" dirty="0"/>
          </a:p>
        </p:txBody>
      </p:sp>
      <p:sp>
        <p:nvSpPr>
          <p:cNvPr id="9" name="Text Placeholder 61"/>
          <p:cNvSpPr>
            <a:spLocks noGrp="1"/>
          </p:cNvSpPr>
          <p:nvPr>
            <p:ph type="body" sz="quarter" idx="46"/>
          </p:nvPr>
        </p:nvSpPr>
        <p:spPr>
          <a:xfrm>
            <a:off x="8107365" y="2507700"/>
            <a:ext cx="3741694" cy="340425"/>
          </a:xfrm>
          <a:prstGeom prst="rect">
            <a:avLst/>
          </a:prstGeom>
        </p:spPr>
        <p:txBody>
          <a:bodyPr/>
          <a:lstStyle>
            <a:lvl1pPr>
              <a:defRPr kumimoji="1" lang="ja-JP" altLang="en-US" sz="2100" baseline="0" dirty="0">
                <a:solidFill>
                  <a:schemeClr val="tx1"/>
                </a:solidFill>
                <a:latin typeface="Samsung Sharp Sans Bold" pitchFamily="2" charset="0"/>
                <a:cs typeface="Samsung Sharp Sans Bold" pitchFamily="2" charset="0"/>
              </a:defRPr>
            </a:lvl1pPr>
          </a:lstStyle>
          <a:p>
            <a:pPr lvl="0"/>
            <a:r>
              <a:rPr lang="cs-CZ" altLang="ja-JP"/>
              <a:t>Po kliknutí můžete upravovat styly textu v předloze.</a:t>
            </a:r>
          </a:p>
        </p:txBody>
      </p:sp>
      <p:sp>
        <p:nvSpPr>
          <p:cNvPr id="10" name="Zástupný symbol pro zápatí 3">
            <a:extLst>
              <a:ext uri="{FF2B5EF4-FFF2-40B4-BE49-F238E27FC236}">
                <a16:creationId xmlns:a16="http://schemas.microsoft.com/office/drawing/2014/main" id="{0B8A8F1A-9AB3-42A8-9B1D-9F77DE291A05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>
          <a:xfrm>
            <a:off x="7416800" y="6356350"/>
            <a:ext cx="4144963" cy="338138"/>
          </a:xfrm>
        </p:spPr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sk-SK"/>
              <a:t>Taktiq Comunications</a:t>
            </a:r>
          </a:p>
        </p:txBody>
      </p:sp>
    </p:spTree>
    <p:extLst>
      <p:ext uri="{BB962C8B-B14F-4D97-AF65-F5344CB8AC3E}">
        <p14:creationId xmlns:p14="http://schemas.microsoft.com/office/powerpoint/2010/main" val="428337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6D0AE150-B9B4-4ECC-BAF7-03C2EF43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D9ED40DC-3547-46EA-93DA-37BBBDFB23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B6028-DF84-4414-ACD7-F41E86BEF3D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646BA3-2103-445F-B386-C6CDB2F4E9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16800" y="6356350"/>
            <a:ext cx="4144963" cy="338138"/>
          </a:xfrm>
        </p:spPr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sk-SK"/>
              <a:t>Taktiq Comunications</a:t>
            </a:r>
          </a:p>
        </p:txBody>
      </p:sp>
    </p:spTree>
    <p:extLst>
      <p:ext uri="{BB962C8B-B14F-4D97-AF65-F5344CB8AC3E}">
        <p14:creationId xmlns:p14="http://schemas.microsoft.com/office/powerpoint/2010/main" val="363267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/>
          <p:cNvSpPr>
            <a:spLocks noGrp="1"/>
          </p:cNvSpPr>
          <p:nvPr>
            <p:ph type="pic" sz="quarter" idx="13"/>
          </p:nvPr>
        </p:nvSpPr>
        <p:spPr>
          <a:xfrm>
            <a:off x="5430982" y="0"/>
            <a:ext cx="2881745" cy="68580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sk-SK" noProof="0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F58CD31-9E57-477A-80EF-07852BB1F2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FEDF85-3EFD-4F67-8BDA-DFADD93FB5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416800" y="6356350"/>
            <a:ext cx="4144963" cy="338138"/>
          </a:xfrm>
        </p:spPr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sk-SK"/>
              <a:t>Taktiq Comunications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7C9F35-3E7A-4D5D-A348-00961AC7E4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04575" y="6356350"/>
            <a:ext cx="774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E3945-4544-4C33-9905-26109D7C3EC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308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/>
          <p:cNvSpPr>
            <a:spLocks noGrp="1"/>
          </p:cNvSpPr>
          <p:nvPr>
            <p:ph type="pic" sz="quarter" idx="13"/>
          </p:nvPr>
        </p:nvSpPr>
        <p:spPr>
          <a:xfrm>
            <a:off x="5430982" y="0"/>
            <a:ext cx="2881745" cy="68580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sk-SK" noProof="0" dirty="0"/>
          </a:p>
        </p:txBody>
      </p:sp>
      <p:sp>
        <p:nvSpPr>
          <p:cNvPr id="6" name="Zástupný symbol obrázku 5"/>
          <p:cNvSpPr>
            <a:spLocks noGrp="1"/>
          </p:cNvSpPr>
          <p:nvPr>
            <p:ph type="pic" sz="quarter" idx="17"/>
          </p:nvPr>
        </p:nvSpPr>
        <p:spPr>
          <a:xfrm>
            <a:off x="838200" y="450850"/>
            <a:ext cx="3335338" cy="3670300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sk-SK" noProof="0" dirty="0"/>
          </a:p>
        </p:txBody>
      </p:sp>
      <p:sp>
        <p:nvSpPr>
          <p:cNvPr id="9" name="Zástupný symbol obrázku 8"/>
          <p:cNvSpPr>
            <a:spLocks noGrp="1"/>
          </p:cNvSpPr>
          <p:nvPr>
            <p:ph type="pic" sz="quarter" idx="18"/>
          </p:nvPr>
        </p:nvSpPr>
        <p:spPr>
          <a:xfrm>
            <a:off x="9221788" y="823913"/>
            <a:ext cx="2614612" cy="3297237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sk-SK" noProof="0" dirty="0"/>
          </a:p>
        </p:txBody>
      </p:sp>
      <p:sp>
        <p:nvSpPr>
          <p:cNvPr id="5" name="Zástupný symbol pro datum 2">
            <a:extLst>
              <a:ext uri="{FF2B5EF4-FFF2-40B4-BE49-F238E27FC236}">
                <a16:creationId xmlns:a16="http://schemas.microsoft.com/office/drawing/2014/main" id="{0B198993-9757-429C-A25B-75D9320C0FB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694CBA4B-EBCD-4089-8C4C-FA85208F3FB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416800" y="6356350"/>
            <a:ext cx="4144963" cy="338138"/>
          </a:xfrm>
        </p:spPr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sk-SK"/>
              <a:t>Taktiq Comunications</a:t>
            </a:r>
          </a:p>
        </p:txBody>
      </p:sp>
      <p:sp>
        <p:nvSpPr>
          <p:cNvPr id="10" name="Zástupný symbol pro číslo snímku 4">
            <a:extLst>
              <a:ext uri="{FF2B5EF4-FFF2-40B4-BE49-F238E27FC236}">
                <a16:creationId xmlns:a16="http://schemas.microsoft.com/office/drawing/2014/main" id="{44FABD1F-B2BD-4B33-B8F4-A8D6C63F8CD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204575" y="6356350"/>
            <a:ext cx="774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D368C-BBB5-4382-A304-98C74F3C73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56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B0FDCC-3480-496C-9E6D-18E64F09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6347CCFD-D56E-420F-9A8A-3943C04907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52C8-2851-4935-8971-4B6F31F2387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AECDFB4F-AD8D-485B-8BE0-FD6696DDC3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16800" y="6356350"/>
            <a:ext cx="4144963" cy="338138"/>
          </a:xfrm>
        </p:spPr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sk-SK"/>
              <a:t>Taktiq Comunications</a:t>
            </a:r>
          </a:p>
        </p:txBody>
      </p:sp>
    </p:spTree>
    <p:extLst>
      <p:ext uri="{BB962C8B-B14F-4D97-AF65-F5344CB8AC3E}">
        <p14:creationId xmlns:p14="http://schemas.microsoft.com/office/powerpoint/2010/main" val="110559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9A890-2FB8-45B4-9B52-18FC3779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C3EAB1FC-3FBD-41C8-8624-822CB8153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06D6-2156-44E4-95BD-CDB5853D3BF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7315148E-B0F7-4F83-9540-CC55397DF6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16800" y="6356350"/>
            <a:ext cx="4144963" cy="338138"/>
          </a:xfrm>
        </p:spPr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sk-SK"/>
              <a:t>Taktiq Comunications</a:t>
            </a:r>
          </a:p>
        </p:txBody>
      </p:sp>
    </p:spTree>
    <p:extLst>
      <p:ext uri="{BB962C8B-B14F-4D97-AF65-F5344CB8AC3E}">
        <p14:creationId xmlns:p14="http://schemas.microsoft.com/office/powerpoint/2010/main" val="314348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018DF4A0-EBE0-4305-8E81-483C3DDE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A1D018-4AA8-4EB0-97DB-646D928AC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B6DAC-17FA-42DF-AB3E-1D5BFED45EC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8FF3F535-2ADF-4F88-862E-38C1EF9416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16800" y="6356350"/>
            <a:ext cx="4144963" cy="338138"/>
          </a:xfrm>
        </p:spPr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sk-SK"/>
              <a:t>Taktiq Comunications</a:t>
            </a:r>
          </a:p>
        </p:txBody>
      </p:sp>
    </p:spTree>
    <p:extLst>
      <p:ext uri="{BB962C8B-B14F-4D97-AF65-F5344CB8AC3E}">
        <p14:creationId xmlns:p14="http://schemas.microsoft.com/office/powerpoint/2010/main" val="190202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DD17BFCF-2A2F-4FCC-A350-B4AEFABF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4549A86C-8A7C-49FF-9F07-6827EF386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2B96-1541-4ECD-B352-A8509623FED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D32B6867-32EE-4A8D-9AA0-438068267A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16800" y="6356350"/>
            <a:ext cx="4144963" cy="338138"/>
          </a:xfrm>
        </p:spPr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sk-SK"/>
              <a:t>Taktiq Comunications</a:t>
            </a:r>
          </a:p>
        </p:txBody>
      </p:sp>
    </p:spTree>
    <p:extLst>
      <p:ext uri="{BB962C8B-B14F-4D97-AF65-F5344CB8AC3E}">
        <p14:creationId xmlns:p14="http://schemas.microsoft.com/office/powerpoint/2010/main" val="417773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5FF7BC86-906F-4317-A9C0-1381955F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3305D5B0-08C5-4CA0-8F88-A72FFFBF8B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41642-E81C-47A1-BE2C-FC7356A6DCD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81A21FC4-7350-4567-A06E-9D2BDCCF2D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16800" y="6356350"/>
            <a:ext cx="4144963" cy="338138"/>
          </a:xfrm>
        </p:spPr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sk-SK"/>
              <a:t>Taktiq Comunications</a:t>
            </a:r>
          </a:p>
        </p:txBody>
      </p:sp>
    </p:spTree>
    <p:extLst>
      <p:ext uri="{BB962C8B-B14F-4D97-AF65-F5344CB8AC3E}">
        <p14:creationId xmlns:p14="http://schemas.microsoft.com/office/powerpoint/2010/main" val="155268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87DF6C37-D25D-45BD-8FDA-0EB2C10C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B49A5EDE-1BD3-4D9C-9A4C-4EDE22BE16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5CCF-DDE6-4B97-AA14-4EEF30E7795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DB7B82-9B29-49A3-8333-DCEA18AAF9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16800" y="6356350"/>
            <a:ext cx="4144963" cy="338138"/>
          </a:xfrm>
        </p:spPr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sk-SK"/>
              <a:t>Taktiq Comunications</a:t>
            </a:r>
          </a:p>
        </p:txBody>
      </p:sp>
    </p:spTree>
    <p:extLst>
      <p:ext uri="{BB962C8B-B14F-4D97-AF65-F5344CB8AC3E}">
        <p14:creationId xmlns:p14="http://schemas.microsoft.com/office/powerpoint/2010/main" val="411208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>
            <a:extLst>
              <a:ext uri="{FF2B5EF4-FFF2-40B4-BE49-F238E27FC236}">
                <a16:creationId xmlns:a16="http://schemas.microsoft.com/office/drawing/2014/main" id="{995ED744-EE39-41EF-9111-0F024FFB6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Kliknutím lze upravit styl.</a:t>
            </a:r>
            <a:endParaRPr lang="sk-SK" altLang="sk-SK"/>
          </a:p>
        </p:txBody>
      </p:sp>
      <p:sp>
        <p:nvSpPr>
          <p:cNvPr id="1027" name="Zástupný text 2">
            <a:extLst>
              <a:ext uri="{FF2B5EF4-FFF2-40B4-BE49-F238E27FC236}">
                <a16:creationId xmlns:a16="http://schemas.microsoft.com/office/drawing/2014/main" id="{71173CAD-C6D7-47C4-AA22-218ADEB87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Po kliknutí můžete upravovat styly textu v předloze.</a:t>
            </a:r>
          </a:p>
          <a:p>
            <a:pPr lvl="1"/>
            <a:r>
              <a:rPr lang="cs-CZ" altLang="sk-SK"/>
              <a:t>Druhá úroveň</a:t>
            </a:r>
          </a:p>
          <a:p>
            <a:pPr lvl="2"/>
            <a:r>
              <a:rPr lang="cs-CZ" altLang="sk-SK"/>
              <a:t>Třetí úroveň</a:t>
            </a:r>
          </a:p>
          <a:p>
            <a:pPr lvl="3"/>
            <a:r>
              <a:rPr lang="cs-CZ" altLang="sk-SK"/>
              <a:t>Čtvrtá úroveň</a:t>
            </a:r>
          </a:p>
          <a:p>
            <a:pPr lvl="4"/>
            <a:r>
              <a:rPr lang="cs-CZ" altLang="sk-SK"/>
              <a:t>Pátá úroveň</a:t>
            </a:r>
            <a:endParaRPr lang="sk-SK" alt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C14465-D192-4C84-8B75-0959A160F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14CB99-7AD6-4A39-B566-B2B5AF358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60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8C39D8-D40C-4A87-9BA9-E1361127062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4665A47B-3842-4434-9AE3-F484A7844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6800" y="6402388"/>
            <a:ext cx="4144963" cy="339725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pPr>
              <a:defRPr/>
            </a:pPr>
            <a:r>
              <a:rPr lang="sk-SK"/>
              <a:t>Taktiq Comunications</a:t>
            </a:r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fif"/><Relationship Id="rId5" Type="http://schemas.openxmlformats.org/officeDocument/2006/relationships/image" Target="../media/image12.jfif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AE8BF393-14DA-4BE2-A1A5-B48761310324}"/>
              </a:ext>
            </a:extLst>
          </p:cNvPr>
          <p:cNvSpPr txBox="1"/>
          <p:nvPr/>
        </p:nvSpPr>
        <p:spPr>
          <a:xfrm>
            <a:off x="534987" y="5085009"/>
            <a:ext cx="7131050" cy="16989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2800" b="1" noProof="1">
                <a:latin typeface="Calibri "/>
              </a:rPr>
              <a:t>Převážně současná mediální krajina</a:t>
            </a:r>
          </a:p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noProof="1">
                <a:latin typeface="Calibri "/>
              </a:rPr>
              <a:t>České republiky</a:t>
            </a:r>
          </a:p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b="1" noProof="1">
                <a:solidFill>
                  <a:srgbClr val="FF0000"/>
                </a:solidFill>
                <a:latin typeface="Calibri "/>
              </a:rPr>
              <a:t>Alex Röhrich</a:t>
            </a:r>
          </a:p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sz="2000" b="1" dirty="0">
              <a:latin typeface="+mn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7721724-9C6B-4E0B-B9CD-552D4D8F238F}"/>
              </a:ext>
            </a:extLst>
          </p:cNvPr>
          <p:cNvCxnSpPr>
            <a:cxnSpLocks/>
          </p:cNvCxnSpPr>
          <p:nvPr/>
        </p:nvCxnSpPr>
        <p:spPr>
          <a:xfrm>
            <a:off x="8956675" y="5508625"/>
            <a:ext cx="0" cy="954088"/>
          </a:xfrm>
          <a:prstGeom prst="line">
            <a:avLst/>
          </a:prstGeom>
          <a:ln>
            <a:solidFill>
              <a:schemeClr val="bg1">
                <a:lumMod val="50000"/>
                <a:alpha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8436" name="Obrázek 4">
            <a:extLst>
              <a:ext uri="{FF2B5EF4-FFF2-40B4-BE49-F238E27FC236}">
                <a16:creationId xmlns:a16="http://schemas.microsoft.com/office/drawing/2014/main" id="{FFD5A383-B55D-49AA-AC3D-C302D10D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75" y="5729288"/>
            <a:ext cx="223043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AB51E2E-6B6A-4EA9-84D7-CD267549B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33" y="1361974"/>
            <a:ext cx="3410934" cy="3092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9">
            <a:extLst>
              <a:ext uri="{FF2B5EF4-FFF2-40B4-BE49-F238E27FC236}">
                <a16:creationId xmlns:a16="http://schemas.microsoft.com/office/drawing/2014/main" id="{006B0E99-A89A-4BC0-BC56-E7DF94BB4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10"/>
          <a:stretch>
            <a:fillRect/>
          </a:stretch>
        </p:blipFill>
        <p:spPr bwMode="auto">
          <a:xfrm>
            <a:off x="10028238" y="-109538"/>
            <a:ext cx="2163762" cy="575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299F98DB-6A09-4381-A3AA-25BF5C3012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r="10649"/>
          <a:stretch>
            <a:fillRect/>
          </a:stretch>
        </p:blipFill>
        <p:spPr>
          <a:xfrm>
            <a:off x="4413250" y="4127500"/>
            <a:ext cx="3273425" cy="249555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B8E827-9B49-4B0E-A4CB-9AF7E21A11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1867B439-2ECA-4FD4-BDD0-6437C93251BD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32775" name="TextovéPole 5">
            <a:extLst>
              <a:ext uri="{FF2B5EF4-FFF2-40B4-BE49-F238E27FC236}">
                <a16:creationId xmlns:a16="http://schemas.microsoft.com/office/drawing/2014/main" id="{71D2DAF4-DA1D-4538-B995-111C3F5C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26258"/>
            <a:ext cx="536495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1600" b="1" noProof="1">
                <a:latin typeface="Calibri "/>
              </a:rPr>
              <a:t>Veřejná média nejsou státní!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Jstou taková, která </a:t>
            </a: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vlastní koncesionáři </a:t>
            </a:r>
            <a:r>
              <a:rPr lang="cs-CZ" altLang="sk-SK" sz="1600" noProof="1">
                <a:latin typeface="Calibri "/>
              </a:rPr>
              <a:t>– tady každý člověk v ČR, který jejich službu platí </a:t>
            </a: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(koncesionářské polplatky</a:t>
            </a:r>
            <a:r>
              <a:rPr lang="cs-CZ" altLang="sk-SK" sz="1600" noProof="1">
                <a:latin typeface="Calibri "/>
              </a:rPr>
              <a:t>). Každé má svůj</a:t>
            </a: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 vlastní zákon </a:t>
            </a:r>
            <a:r>
              <a:rPr lang="cs-CZ" altLang="sk-SK" sz="1600" noProof="1">
                <a:latin typeface="Calibri "/>
              </a:rPr>
              <a:t>a svou</a:t>
            </a: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 vlastní radu</a:t>
            </a:r>
            <a:r>
              <a:rPr lang="cs-CZ" altLang="sk-SK" sz="1600" noProof="1">
                <a:latin typeface="Calibri "/>
              </a:rPr>
              <a:t>. </a:t>
            </a: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Mají povinnosti</a:t>
            </a:r>
            <a:r>
              <a:rPr lang="cs-CZ" altLang="sk-SK" sz="1600" noProof="1">
                <a:latin typeface="Calibri "/>
              </a:rPr>
              <a:t>, které soukromá média nemají, například </a:t>
            </a: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původní tvorbu</a:t>
            </a:r>
            <a:r>
              <a:rPr lang="cs-CZ" altLang="sk-SK" sz="1600" noProof="1">
                <a:latin typeface="Calibri "/>
              </a:rPr>
              <a:t>, </a:t>
            </a: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zpravodajství</a:t>
            </a:r>
            <a:r>
              <a:rPr lang="cs-CZ" altLang="sk-SK" sz="1600" noProof="1">
                <a:latin typeface="Calibri "/>
              </a:rPr>
              <a:t> či </a:t>
            </a: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vysílání pro menšiny...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Český rozhlas (ČRo)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Česká televize (ČT)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Česká tisková kancelář (ČTK)</a:t>
            </a:r>
          </a:p>
        </p:txBody>
      </p:sp>
      <p:sp>
        <p:nvSpPr>
          <p:cNvPr id="32776" name="TextovéPole 5">
            <a:extLst>
              <a:ext uri="{FF2B5EF4-FFF2-40B4-BE49-F238E27FC236}">
                <a16:creationId xmlns:a16="http://schemas.microsoft.com/office/drawing/2014/main" id="{0F66ADF0-D167-440B-9A95-1BAF905B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44" y="1366628"/>
            <a:ext cx="558720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b="1" noProof="1">
                <a:latin typeface="Calibri "/>
              </a:rPr>
              <a:t>Soukormá média nejsou vždy bulvární!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Jsou taková, která </a:t>
            </a: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vlastní sourkomníci</a:t>
            </a:r>
            <a:r>
              <a:rPr lang="cs-CZ" altLang="sk-SK" sz="1600" noProof="1">
                <a:latin typeface="Calibri "/>
              </a:rPr>
              <a:t>. Jejich cílem je často </a:t>
            </a: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zisk z podníkání</a:t>
            </a:r>
            <a:r>
              <a:rPr lang="cs-CZ" altLang="sk-SK" sz="1600" noProof="1">
                <a:latin typeface="Calibri "/>
              </a:rPr>
              <a:t>, případně také </a:t>
            </a: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udržování moci a veřejného vlivu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Nejsilnější současná soukromá média: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TV NOVA, TV Prima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Seznam (Seznam TV, novinky.cz)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Mladá fronta/idnes.cz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Regionální Deníky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Respekt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Hospodářské noviny/ihned.cz, aktualne.cz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600" noProof="1">
              <a:latin typeface="Calibri "/>
            </a:endParaRPr>
          </a:p>
        </p:txBody>
      </p:sp>
      <p:sp>
        <p:nvSpPr>
          <p:cNvPr id="32777" name="TextovéPole 19">
            <a:extLst>
              <a:ext uri="{FF2B5EF4-FFF2-40B4-BE49-F238E27FC236}">
                <a16:creationId xmlns:a16="http://schemas.microsoft.com/office/drawing/2014/main" id="{984AB3D5-A9BA-414C-9CED-A9958CCB3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44" y="780951"/>
            <a:ext cx="10868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2400" b="1" noProof="1">
                <a:solidFill>
                  <a:srgbClr val="FF0000"/>
                </a:solidFill>
                <a:latin typeface="Calibri "/>
              </a:rPr>
              <a:t>Soukromá média vs. média veřejné služby (veřejnoprávní)</a:t>
            </a:r>
          </a:p>
        </p:txBody>
      </p:sp>
      <p:pic>
        <p:nvPicPr>
          <p:cNvPr id="7" name="Zástupný symbol obrázku 6" descr="Logo  České televize">
            <a:extLst>
              <a:ext uri="{FF2B5EF4-FFF2-40B4-BE49-F238E27FC236}">
                <a16:creationId xmlns:a16="http://schemas.microsoft.com/office/drawing/2014/main" id="{C85D46CB-2507-4C59-AAC6-1D85C015198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r="3169"/>
          <a:stretch>
            <a:fillRect/>
          </a:stretch>
        </p:blipFill>
        <p:spPr>
          <a:xfrm>
            <a:off x="450850" y="4127500"/>
            <a:ext cx="3362325" cy="2495550"/>
          </a:xfrm>
        </p:spPr>
      </p:pic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58117DF9-973D-4429-9BEF-6D5D9AE0AC0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" b="947"/>
          <a:stretch>
            <a:fillRect/>
          </a:stretch>
        </p:blipFill>
        <p:spPr>
          <a:xfrm>
            <a:off x="8686800" y="3990975"/>
            <a:ext cx="2682875" cy="26320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793CCB4D-9813-4D5A-B21C-A56469E80DA9}"/>
              </a:ext>
            </a:extLst>
          </p:cNvPr>
          <p:cNvSpPr/>
          <p:nvPr/>
        </p:nvSpPr>
        <p:spPr>
          <a:xfrm>
            <a:off x="8067675" y="-17463"/>
            <a:ext cx="4171950" cy="6875463"/>
          </a:xfrm>
          <a:prstGeom prst="rect">
            <a:avLst/>
          </a:prstGeom>
          <a:solidFill>
            <a:srgbClr val="F0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>
              <a:solidFill>
                <a:srgbClr val="EF4135"/>
              </a:solidFill>
            </a:endParaRPr>
          </a:p>
        </p:txBody>
      </p:sp>
      <p:pic>
        <p:nvPicPr>
          <p:cNvPr id="7" name="Zástupný symbol obrázku 6" descr="Obsah obrázku Lidská tvář, osoba, oblečení, portrét&#10;&#10;Obsah generovaný pomocí AI může být nesprávný.">
            <a:extLst>
              <a:ext uri="{FF2B5EF4-FFF2-40B4-BE49-F238E27FC236}">
                <a16:creationId xmlns:a16="http://schemas.microsoft.com/office/drawing/2014/main" id="{E20176AB-F3B8-5242-6F9B-1EBE1300A2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9" r="18149"/>
          <a:stretch>
            <a:fillRect/>
          </a:stretch>
        </p:blipFill>
        <p:spPr>
          <a:xfrm>
            <a:off x="5309616" y="-17461"/>
            <a:ext cx="2897759" cy="689610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4BBABF-D783-4453-88AE-F39C14E23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1DE640-B875-4416-8D61-4D97B857C6F0}" type="slidenum">
              <a:rPr lang="sk-SK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2533" name="TextovéPole 11">
            <a:extLst>
              <a:ext uri="{FF2B5EF4-FFF2-40B4-BE49-F238E27FC236}">
                <a16:creationId xmlns:a16="http://schemas.microsoft.com/office/drawing/2014/main" id="{0CAAEBDB-9F38-4C41-B13A-02A7F8F1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430273"/>
            <a:ext cx="45942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1800" noProof="1">
                <a:latin typeface="Calibri "/>
              </a:rPr>
              <a:t>MAFRA </a:t>
            </a:r>
            <a:r>
              <a:rPr lang="mr-IN" altLang="sk-SK" sz="1800" noProof="1">
                <a:latin typeface="Calibri "/>
              </a:rPr>
              <a:t>–</a:t>
            </a:r>
            <a:r>
              <a:rPr lang="sk-SK" altLang="sk-SK" sz="1800" noProof="1">
                <a:latin typeface="Calibri "/>
              </a:rPr>
              <a:t> Mladá fronta Dnes, 5 plus 2, Metro, idnes.cz, Lidové novinky, lidovky.cz, TV Óčko, skupina Londa (Impuls, Rock Zone), Mobil.cz, Rajče, net, Jenpromuže.cz, Expres.cz, Žena a život, TV Max, Čas pro hvězdy, Cosmopolitan, Harper‘s Bazaar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800" noProof="1">
              <a:latin typeface="Calibri 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sk-SK" altLang="sk-SK" sz="1800" noProof="1">
                <a:latin typeface="Calibri "/>
              </a:rPr>
              <a:t>min. ¼ celého trhu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sk-SK" altLang="sk-SK" sz="1800" noProof="1">
                <a:latin typeface="Calibri "/>
              </a:rPr>
              <a:t>vliv ovšem podstatně větší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noProof="1">
              <a:latin typeface="Calibri "/>
            </a:endParaRPr>
          </a:p>
        </p:txBody>
      </p:sp>
      <p:sp>
        <p:nvSpPr>
          <p:cNvPr id="9" name="TextovéPole 31">
            <a:extLst>
              <a:ext uri="{FF2B5EF4-FFF2-40B4-BE49-F238E27FC236}">
                <a16:creationId xmlns:a16="http://schemas.microsoft.com/office/drawing/2014/main" id="{B4A92319-2C8C-4B4B-B2C6-5CFA6513A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300" y="1239838"/>
            <a:ext cx="28067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sk-SK" altLang="sk-SK" sz="2000" noProof="1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8F7A58F-1E23-4A5D-8B80-B22A870630F4}"/>
              </a:ext>
            </a:extLst>
          </p:cNvPr>
          <p:cNvSpPr txBox="1"/>
          <p:nvPr/>
        </p:nvSpPr>
        <p:spPr>
          <a:xfrm>
            <a:off x="428625" y="627063"/>
            <a:ext cx="5141665" cy="152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cap="all" dirty="0">
                <a:solidFill>
                  <a:srgbClr val="EF4135"/>
                </a:solidFill>
                <a:latin typeface="+mn-lt"/>
              </a:rPr>
              <a:t>Česká mediální krajina dnes – </a:t>
            </a:r>
            <a:r>
              <a:rPr lang="cs-CZ" b="1" dirty="0">
                <a:solidFill>
                  <a:srgbClr val="EF4135"/>
                </a:solidFill>
                <a:latin typeface="+mn-lt"/>
              </a:rPr>
              <a:t>nejvýznamnější vlastníci médií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altLang="sk-SK" b="1" noProof="1">
              <a:latin typeface="Calibri 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latin typeface="+mn-lt"/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F57E6AD6-6792-4CEA-9B8A-43A68C46B17D}"/>
              </a:ext>
            </a:extLst>
          </p:cNvPr>
          <p:cNvCxnSpPr>
            <a:cxnSpLocks/>
          </p:cNvCxnSpPr>
          <p:nvPr/>
        </p:nvCxnSpPr>
        <p:spPr>
          <a:xfrm>
            <a:off x="530225" y="1114425"/>
            <a:ext cx="808038" cy="0"/>
          </a:xfrm>
          <a:prstGeom prst="line">
            <a:avLst/>
          </a:prstGeom>
          <a:ln w="12700">
            <a:solidFill>
              <a:srgbClr val="EF4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5437517-D5E4-4CD8-9586-CF1E3854F8F6}"/>
              </a:ext>
            </a:extLst>
          </p:cNvPr>
          <p:cNvSpPr txBox="1"/>
          <p:nvPr/>
        </p:nvSpPr>
        <p:spPr>
          <a:xfrm>
            <a:off x="428625" y="1853945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400" b="1" noProof="1">
                <a:latin typeface="Calibri "/>
              </a:rPr>
              <a:t>Karel Pražák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9EFC336-459A-4AF0-9DA1-A84A1794D462}"/>
              </a:ext>
            </a:extLst>
          </p:cNvPr>
          <p:cNvSpPr txBox="1"/>
          <p:nvPr/>
        </p:nvSpPr>
        <p:spPr>
          <a:xfrm>
            <a:off x="8972987" y="1114425"/>
            <a:ext cx="2536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Finanční magnát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Zakladatel a majitel společnosti </a:t>
            </a:r>
            <a:r>
              <a:rPr lang="cs-CZ" sz="2000" dirty="0" err="1">
                <a:solidFill>
                  <a:schemeClr val="bg1"/>
                </a:solidFill>
              </a:rPr>
              <a:t>Kaprain</a:t>
            </a:r>
            <a:endParaRPr lang="cs-CZ" sz="2000" dirty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Spekuluje se o koupi </a:t>
            </a:r>
            <a:r>
              <a:rPr lang="cs-CZ" sz="2000" dirty="0" err="1">
                <a:solidFill>
                  <a:schemeClr val="bg1"/>
                </a:solidFill>
              </a:rPr>
              <a:t>Mafry</a:t>
            </a:r>
            <a:r>
              <a:rPr lang="cs-CZ" sz="2000" dirty="0">
                <a:solidFill>
                  <a:schemeClr val="bg1"/>
                </a:solidFill>
              </a:rPr>
              <a:t> jen na oko…</a:t>
            </a:r>
          </a:p>
        </p:txBody>
      </p:sp>
    </p:spTree>
    <p:extLst>
      <p:ext uri="{BB962C8B-B14F-4D97-AF65-F5344CB8AC3E}">
        <p14:creationId xmlns:p14="http://schemas.microsoft.com/office/powerpoint/2010/main" val="366620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793CCB4D-9813-4D5A-B21C-A56469E80DA9}"/>
              </a:ext>
            </a:extLst>
          </p:cNvPr>
          <p:cNvSpPr/>
          <p:nvPr/>
        </p:nvSpPr>
        <p:spPr>
          <a:xfrm>
            <a:off x="8312726" y="-11113"/>
            <a:ext cx="3879274" cy="6869113"/>
          </a:xfrm>
          <a:prstGeom prst="rect">
            <a:avLst/>
          </a:prstGeom>
          <a:solidFill>
            <a:srgbClr val="F0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>
              <a:solidFill>
                <a:srgbClr val="EF4135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4BBABF-D783-4453-88AE-F39C14E23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1DE640-B875-4416-8D61-4D97B857C6F0}" type="slidenum">
              <a:rPr lang="sk-SK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2533" name="TextovéPole 11">
            <a:extLst>
              <a:ext uri="{FF2B5EF4-FFF2-40B4-BE49-F238E27FC236}">
                <a16:creationId xmlns:a16="http://schemas.microsoft.com/office/drawing/2014/main" id="{0CAAEBDB-9F38-4C41-B13A-02A7F8F1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666875"/>
            <a:ext cx="441074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2000" b="1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2000" b="1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400" b="1" noProof="1">
                <a:latin typeface="Calibri "/>
              </a:rPr>
              <a:t>Daniel Křetínský (a Patrik Tkáč)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b="1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b="1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b="1" noProof="1">
              <a:latin typeface="Calibri "/>
            </a:endParaRPr>
          </a:p>
          <a:p>
            <a:pPr>
              <a:buNone/>
              <a:defRPr/>
            </a:pPr>
            <a:r>
              <a:rPr lang="sk-SK" altLang="sk-SK" sz="1800" noProof="1">
                <a:latin typeface="Calibri "/>
              </a:rPr>
              <a:t>CNC </a:t>
            </a:r>
            <a:r>
              <a:rPr lang="mr-IN" altLang="sk-SK" sz="1800" noProof="1">
                <a:latin typeface="Calibri "/>
              </a:rPr>
              <a:t>–</a:t>
            </a:r>
            <a:r>
              <a:rPr lang="sk-SK" altLang="sk-SK" sz="1800" noProof="1">
                <a:latin typeface="Calibri "/>
              </a:rPr>
              <a:t> Blesk, Sport, Aha, Reflex, Maminka, Lidé a země, E15, Svět motorů, ABC, Hrej.cz, Moje psychologie Info.cz</a:t>
            </a:r>
          </a:p>
          <a:p>
            <a:pPr>
              <a:buNone/>
              <a:defRPr/>
            </a:pPr>
            <a:r>
              <a:rPr lang="sk-SK" altLang="sk-SK" sz="1800" noProof="1">
                <a:latin typeface="Calibri "/>
              </a:rPr>
              <a:t>Frekvence 1, Evropa 2, Zet, Dance</a:t>
            </a:r>
          </a:p>
          <a:p>
            <a:pPr>
              <a:buNone/>
              <a:defRPr/>
            </a:pPr>
            <a:r>
              <a:rPr lang="sk-SK" altLang="sk-SK" sz="1800" noProof="1">
                <a:latin typeface="Calibri "/>
              </a:rPr>
              <a:t>Mall.tv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sk-SK" altLang="sk-SK" sz="1600" noProof="1">
              <a:latin typeface="Calibri 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8F7A58F-1E23-4A5D-8B80-B22A870630F4}"/>
              </a:ext>
            </a:extLst>
          </p:cNvPr>
          <p:cNvSpPr txBox="1"/>
          <p:nvPr/>
        </p:nvSpPr>
        <p:spPr>
          <a:xfrm>
            <a:off x="428625" y="627063"/>
            <a:ext cx="4594225" cy="1567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cap="all" dirty="0">
                <a:solidFill>
                  <a:srgbClr val="EF4135"/>
                </a:solidFill>
                <a:latin typeface="+mn-lt"/>
              </a:rPr>
              <a:t>Česká mediální krajina dnes – </a:t>
            </a:r>
            <a:r>
              <a:rPr lang="cs-CZ" b="1" dirty="0">
                <a:solidFill>
                  <a:srgbClr val="EF4135"/>
                </a:solidFill>
                <a:latin typeface="+mn-lt"/>
              </a:rPr>
              <a:t>nejvýznamnější vlastníci médií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altLang="sk-SK" b="1" noProof="1">
              <a:latin typeface="Calibri 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latin typeface="+mn-lt"/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F57E6AD6-6792-4CEA-9B8A-43A68C46B17D}"/>
              </a:ext>
            </a:extLst>
          </p:cNvPr>
          <p:cNvCxnSpPr>
            <a:cxnSpLocks/>
          </p:cNvCxnSpPr>
          <p:nvPr/>
        </p:nvCxnSpPr>
        <p:spPr>
          <a:xfrm>
            <a:off x="530225" y="1114425"/>
            <a:ext cx="808038" cy="0"/>
          </a:xfrm>
          <a:prstGeom prst="line">
            <a:avLst/>
          </a:prstGeom>
          <a:ln w="12700">
            <a:solidFill>
              <a:srgbClr val="EF4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128A6E1-2828-48C1-9276-320F149F2FE8}"/>
              </a:ext>
            </a:extLst>
          </p:cNvPr>
          <p:cNvSpPr txBox="1"/>
          <p:nvPr/>
        </p:nvSpPr>
        <p:spPr>
          <a:xfrm>
            <a:off x="8982949" y="748700"/>
            <a:ext cx="2608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2. nejbohatší Čech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V politice zatím nefiguruje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Majitel AC Sparta Praha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Vlastní víc než 70 společností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Žije s Annou Kellnerovou - dcerou nejbohatšího Čecha…</a:t>
            </a:r>
          </a:p>
        </p:txBody>
      </p:sp>
      <p:pic>
        <p:nvPicPr>
          <p:cNvPr id="6" name="Zástupný symbol obrázku 5" descr="Obsah obrázku Lidská tvář, osoba, oblečení, kravata&#10;&#10;Obsah generovaný pomocí AI může být nesprávný.">
            <a:extLst>
              <a:ext uri="{FF2B5EF4-FFF2-40B4-BE49-F238E27FC236}">
                <a16:creationId xmlns:a16="http://schemas.microsoft.com/office/drawing/2014/main" id="{943610EC-8DB2-B03C-CFF0-002077CA47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8" r="13428"/>
          <a:stretch>
            <a:fillRect/>
          </a:stretch>
        </p:blipFill>
        <p:spPr>
          <a:xfrm>
            <a:off x="5424271" y="-11113"/>
            <a:ext cx="2881745" cy="6858000"/>
          </a:xfrm>
        </p:spPr>
      </p:pic>
    </p:spTree>
    <p:extLst>
      <p:ext uri="{BB962C8B-B14F-4D97-AF65-F5344CB8AC3E}">
        <p14:creationId xmlns:p14="http://schemas.microsoft.com/office/powerpoint/2010/main" val="3087290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9">
            <a:extLst>
              <a:ext uri="{FF2B5EF4-FFF2-40B4-BE49-F238E27FC236}">
                <a16:creationId xmlns:a16="http://schemas.microsoft.com/office/drawing/2014/main" id="{006B0E99-A89A-4BC0-BC56-E7DF94BB4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10"/>
          <a:stretch>
            <a:fillRect/>
          </a:stretch>
        </p:blipFill>
        <p:spPr bwMode="auto">
          <a:xfrm>
            <a:off x="9721836" y="-81797"/>
            <a:ext cx="2163762" cy="575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299F98DB-6A09-4381-A3AA-25BF5C3012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2" b="11882"/>
          <a:stretch/>
        </p:blipFill>
        <p:spPr>
          <a:xfrm>
            <a:off x="4413250" y="4127500"/>
            <a:ext cx="3273425" cy="249555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B8E827-9B49-4B0E-A4CB-9AF7E21A11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1867B439-2ECA-4FD4-BDD0-6437C93251BD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32775" name="TextovéPole 5">
            <a:extLst>
              <a:ext uri="{FF2B5EF4-FFF2-40B4-BE49-F238E27FC236}">
                <a16:creationId xmlns:a16="http://schemas.microsoft.com/office/drawing/2014/main" id="{71D2DAF4-DA1D-4538-B995-111C3F5C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492" y="1536805"/>
            <a:ext cx="379232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sk-SK" altLang="sk-SK" sz="16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000" b="1" noProof="1">
                <a:latin typeface="Calibri "/>
              </a:rPr>
              <a:t>Ivo Lukačovič (+ Borgis) </a:t>
            </a:r>
            <a:r>
              <a:rPr lang="mr-IN" altLang="sk-SK" sz="2000" noProof="1">
                <a:latin typeface="Calibri "/>
              </a:rPr>
              <a:t>–</a:t>
            </a:r>
            <a:r>
              <a:rPr lang="sk-SK" altLang="sk-SK" sz="2000" noProof="1">
                <a:latin typeface="Calibri "/>
              </a:rPr>
              <a:t> Seznam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000" noProof="1">
                <a:solidFill>
                  <a:srgbClr val="FF0000"/>
                </a:solidFill>
                <a:latin typeface="Calibri "/>
              </a:rPr>
              <a:t>Seznam zprávy, Seznam TV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000" noProof="1">
                <a:solidFill>
                  <a:srgbClr val="FF0000"/>
                </a:solidFill>
                <a:latin typeface="Calibri "/>
              </a:rPr>
              <a:t>Novinky.cz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20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1800" noProof="1">
                <a:latin typeface="Calibri "/>
              </a:rPr>
              <a:t>Seznam je nevětší vyhledávací server v ČR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b="1" noProof="1">
              <a:latin typeface="Calibri "/>
            </a:endParaRPr>
          </a:p>
        </p:txBody>
      </p:sp>
      <p:sp>
        <p:nvSpPr>
          <p:cNvPr id="32776" name="TextovéPole 5">
            <a:extLst>
              <a:ext uri="{FF2B5EF4-FFF2-40B4-BE49-F238E27FC236}">
                <a16:creationId xmlns:a16="http://schemas.microsoft.com/office/drawing/2014/main" id="{0F66ADF0-D167-440B-9A95-1BAF905B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70" y="1551383"/>
            <a:ext cx="3852084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sk-SK" altLang="sk-SK" sz="16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000" b="1" noProof="1">
                <a:latin typeface="Calibri "/>
              </a:rPr>
              <a:t>Zdeněk Bakala </a:t>
            </a:r>
            <a:r>
              <a:rPr lang="mr-IN" altLang="sk-SK" sz="2000" noProof="1">
                <a:latin typeface="Calibri "/>
              </a:rPr>
              <a:t>–</a:t>
            </a:r>
            <a:r>
              <a:rPr lang="sk-SK" altLang="sk-SK" sz="2000" noProof="1">
                <a:latin typeface="Calibri "/>
              </a:rPr>
              <a:t> Economia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000" noProof="1">
                <a:solidFill>
                  <a:srgbClr val="FF0000"/>
                </a:solidFill>
                <a:latin typeface="Calibri "/>
              </a:rPr>
              <a:t>Hospodářské noviny, Ekonom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000" noProof="1">
                <a:solidFill>
                  <a:srgbClr val="FF0000"/>
                </a:solidFill>
                <a:latin typeface="Calibri "/>
              </a:rPr>
              <a:t>Aktuálně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2000" b="1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1800" noProof="1">
                <a:latin typeface="Calibri "/>
              </a:rPr>
              <a:t>Vlastnil jediné české černouhelné doly - OKD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600" noProof="1">
              <a:latin typeface="Calibri "/>
            </a:endParaRPr>
          </a:p>
        </p:txBody>
      </p:sp>
      <p:sp>
        <p:nvSpPr>
          <p:cNvPr id="32777" name="TextovéPole 19">
            <a:extLst>
              <a:ext uri="{FF2B5EF4-FFF2-40B4-BE49-F238E27FC236}">
                <a16:creationId xmlns:a16="http://schemas.microsoft.com/office/drawing/2014/main" id="{984AB3D5-A9BA-414C-9CED-A9958CCB3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44" y="780951"/>
            <a:ext cx="10868375" cy="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b="1" cap="all" dirty="0">
                <a:solidFill>
                  <a:srgbClr val="EF4135"/>
                </a:solidFill>
                <a:latin typeface="+mn-lt"/>
              </a:rPr>
              <a:t>Česká mediální krajina dnes - </a:t>
            </a:r>
            <a:r>
              <a:rPr lang="cs-CZ" sz="2400" b="1" dirty="0">
                <a:solidFill>
                  <a:srgbClr val="EF4135"/>
                </a:solidFill>
                <a:latin typeface="+mn-lt"/>
              </a:rPr>
              <a:t>další významní vlastníci médií</a:t>
            </a:r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C85D46CB-2507-4C59-AAC6-1D85C015198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r="14578"/>
          <a:stretch/>
        </p:blipFill>
        <p:spPr>
          <a:xfrm>
            <a:off x="450850" y="4127500"/>
            <a:ext cx="3362325" cy="2495550"/>
          </a:xfrm>
        </p:spPr>
      </p:pic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58117DF9-973D-4429-9BEF-6D5D9AE0AC0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" b="947"/>
          <a:stretch/>
        </p:blipFill>
        <p:spPr>
          <a:xfrm>
            <a:off x="8686800" y="3990975"/>
            <a:ext cx="2682875" cy="263207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05FA4D8-6853-4AF6-AB38-FEF3BA9FBCB7}"/>
              </a:ext>
            </a:extLst>
          </p:cNvPr>
          <p:cNvSpPr txBox="1"/>
          <p:nvPr/>
        </p:nvSpPr>
        <p:spPr>
          <a:xfrm>
            <a:off x="8507332" y="1748312"/>
            <a:ext cx="30418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000" b="1" noProof="1">
                <a:latin typeface="Calibri "/>
              </a:rPr>
              <a:t>Penta </a:t>
            </a:r>
            <a:r>
              <a:rPr lang="mr-IN" altLang="sk-SK" sz="2000" b="1" noProof="1">
                <a:latin typeface="Calibri "/>
              </a:rPr>
              <a:t>–</a:t>
            </a:r>
            <a:r>
              <a:rPr lang="cs-CZ" altLang="sk-SK" sz="2000" b="1" noProof="1">
                <a:latin typeface="Calibri "/>
              </a:rPr>
              <a:t> </a:t>
            </a:r>
            <a:r>
              <a:rPr lang="sk-SK" altLang="sk-SK" sz="2000" noProof="1">
                <a:latin typeface="Calibri "/>
              </a:rPr>
              <a:t>Vltava-Labe-Média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000" noProof="1">
                <a:solidFill>
                  <a:srgbClr val="FF0000"/>
                </a:solidFill>
                <a:latin typeface="Calibri "/>
              </a:rPr>
              <a:t>Deník, Vlasta,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000" noProof="1">
                <a:solidFill>
                  <a:srgbClr val="FF0000"/>
                </a:solidFill>
                <a:latin typeface="Calibri "/>
              </a:rPr>
              <a:t>Glanc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20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noProof="1">
                <a:latin typeface="Calibri "/>
              </a:rPr>
              <a:t>Majoritním vastníkem a představitelem Penty je Marek Dospiva – 8. nejbohatší Čech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b="1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b="1" noProof="1">
              <a:latin typeface="Calibri 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460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9">
            <a:extLst>
              <a:ext uri="{FF2B5EF4-FFF2-40B4-BE49-F238E27FC236}">
                <a16:creationId xmlns:a16="http://schemas.microsoft.com/office/drawing/2014/main" id="{006B0E99-A89A-4BC0-BC56-E7DF94BB4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10"/>
          <a:stretch>
            <a:fillRect/>
          </a:stretch>
        </p:blipFill>
        <p:spPr bwMode="auto">
          <a:xfrm>
            <a:off x="9721836" y="-81797"/>
            <a:ext cx="2163762" cy="575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B8E827-9B49-4B0E-A4CB-9AF7E21A11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1867B439-2ECA-4FD4-BDD0-6437C93251BD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32776" name="TextovéPole 5">
            <a:extLst>
              <a:ext uri="{FF2B5EF4-FFF2-40B4-BE49-F238E27FC236}">
                <a16:creationId xmlns:a16="http://schemas.microsoft.com/office/drawing/2014/main" id="{0F66ADF0-D167-440B-9A95-1BAF905B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44" y="1478665"/>
            <a:ext cx="511621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b="1" noProof="1">
                <a:latin typeface="Calibri "/>
              </a:rPr>
              <a:t>PPF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solidFill>
                  <a:srgbClr val="FF0000"/>
                </a:solidFill>
                <a:latin typeface="Calibri "/>
              </a:rPr>
              <a:t>TV Nova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1800" noProof="1">
                <a:latin typeface="Calibri "/>
              </a:rPr>
              <a:t>Jejím </a:t>
            </a:r>
            <a:r>
              <a:rPr lang="cs-CZ" sz="1800" dirty="0">
                <a:latin typeface="Calibri "/>
              </a:rPr>
              <a:t>vlastníkem je Renata Kellnerová, nejbohatší Češka</a:t>
            </a:r>
            <a:r>
              <a:rPr lang="cs-CZ" altLang="sk-SK" sz="1800" noProof="1">
                <a:latin typeface="Calibri "/>
              </a:rPr>
              <a:t>…</a:t>
            </a:r>
            <a:endParaRPr lang="sk-SK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600" noProof="1">
              <a:latin typeface="Calibri "/>
            </a:endParaRPr>
          </a:p>
        </p:txBody>
      </p:sp>
      <p:sp>
        <p:nvSpPr>
          <p:cNvPr id="32777" name="TextovéPole 19">
            <a:extLst>
              <a:ext uri="{FF2B5EF4-FFF2-40B4-BE49-F238E27FC236}">
                <a16:creationId xmlns:a16="http://schemas.microsoft.com/office/drawing/2014/main" id="{984AB3D5-A9BA-414C-9CED-A9958CCB3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44" y="780951"/>
            <a:ext cx="10868375" cy="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b="1" cap="all" dirty="0">
                <a:solidFill>
                  <a:srgbClr val="EF4135"/>
                </a:solidFill>
                <a:latin typeface="+mn-lt"/>
              </a:rPr>
              <a:t>Česká mediální krajina dnes - </a:t>
            </a:r>
            <a:r>
              <a:rPr lang="cs-CZ" sz="2400" b="1" dirty="0">
                <a:solidFill>
                  <a:srgbClr val="EF4135"/>
                </a:solidFill>
                <a:latin typeface="+mn-lt"/>
              </a:rPr>
              <a:t>další významní vlastníci médií</a:t>
            </a:r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C85D46CB-2507-4C59-AAC6-1D85C015198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 r="19836"/>
          <a:stretch/>
        </p:blipFill>
        <p:spPr>
          <a:xfrm>
            <a:off x="466621" y="3372411"/>
            <a:ext cx="3988372" cy="3092581"/>
          </a:xfrm>
        </p:spPr>
      </p:pic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58117DF9-973D-4429-9BEF-6D5D9AE0AC0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" b="947"/>
          <a:stretch/>
        </p:blipFill>
        <p:spPr>
          <a:xfrm>
            <a:off x="6265413" y="3372410"/>
            <a:ext cx="4053046" cy="309258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05FA4D8-6853-4AF6-AB38-FEF3BA9FBCB7}"/>
              </a:ext>
            </a:extLst>
          </p:cNvPr>
          <p:cNvSpPr txBox="1"/>
          <p:nvPr/>
        </p:nvSpPr>
        <p:spPr>
          <a:xfrm>
            <a:off x="6095999" y="1478665"/>
            <a:ext cx="52776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b="1" noProof="1">
                <a:latin typeface="Calibri "/>
              </a:rPr>
              <a:t>Ivan Zach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solidFill>
                  <a:srgbClr val="FF0000"/>
                </a:solidFill>
                <a:latin typeface="Calibri "/>
              </a:rPr>
              <a:t>TV Prima</a:t>
            </a:r>
            <a:endParaRPr lang="sk-SK" altLang="sk-SK" sz="2000" noProof="1">
              <a:solidFill>
                <a:srgbClr val="FF0000"/>
              </a:solidFill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noProof="1">
                <a:latin typeface="Calibri "/>
              </a:rPr>
              <a:t>Je majitelem finanční skupiny GES, která vlastní kormě Primy síť rádií, například Kiss, Country, Rádio 1...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64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 descr="Obsah obrázku Lidská tvář, oblečení, osoba, muž&#10;&#10;Obsah generovaný pomocí AI může být nesprávný.">
            <a:extLst>
              <a:ext uri="{FF2B5EF4-FFF2-40B4-BE49-F238E27FC236}">
                <a16:creationId xmlns:a16="http://schemas.microsoft.com/office/drawing/2014/main" id="{C5CD3E7A-7EAF-4AD1-CA0E-03912094F8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r="16010"/>
          <a:stretch>
            <a:fillRect/>
          </a:stretch>
        </p:blipFill>
        <p:spPr>
          <a:xfrm>
            <a:off x="5138305" y="0"/>
            <a:ext cx="2881745" cy="6858000"/>
          </a:xfr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93CCB4D-9813-4D5A-B21C-A56469E80DA9}"/>
              </a:ext>
            </a:extLst>
          </p:cNvPr>
          <p:cNvSpPr/>
          <p:nvPr/>
        </p:nvSpPr>
        <p:spPr>
          <a:xfrm>
            <a:off x="8020050" y="-11113"/>
            <a:ext cx="4171950" cy="6869113"/>
          </a:xfrm>
          <a:prstGeom prst="rect">
            <a:avLst/>
          </a:prstGeom>
          <a:solidFill>
            <a:srgbClr val="F0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Cena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Ferdinanda Peroutky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2007</a:t>
            </a:r>
            <a:endParaRPr lang="sk-SK" altLang="sk-SK" sz="2000" noProof="1">
              <a:latin typeface="Calibri 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4BBABF-D783-4453-88AE-F39C14E23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1DE640-B875-4416-8D61-4D97B857C6F0}" type="slidenum">
              <a:rPr lang="sk-SK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2533" name="TextovéPole 11">
            <a:extLst>
              <a:ext uri="{FF2B5EF4-FFF2-40B4-BE49-F238E27FC236}">
                <a16:creationId xmlns:a16="http://schemas.microsoft.com/office/drawing/2014/main" id="{0CAAEBDB-9F38-4C41-B13A-02A7F8F1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615954"/>
            <a:ext cx="45942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V současnosti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Seznam TV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20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Dřív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Mladá fronta DNES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Česká televize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Hospodářské noviny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noProof="1">
              <a:latin typeface="Calibri "/>
            </a:endParaRPr>
          </a:p>
        </p:txBody>
      </p:sp>
      <p:sp>
        <p:nvSpPr>
          <p:cNvPr id="9" name="TextovéPole 31">
            <a:extLst>
              <a:ext uri="{FF2B5EF4-FFF2-40B4-BE49-F238E27FC236}">
                <a16:creationId xmlns:a16="http://schemas.microsoft.com/office/drawing/2014/main" id="{B4A92319-2C8C-4B4B-B2C6-5CFA6513A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300" y="1239838"/>
            <a:ext cx="28067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sk-SK" altLang="sk-SK" sz="2000" noProof="1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8F7A58F-1E23-4A5D-8B80-B22A870630F4}"/>
              </a:ext>
            </a:extLst>
          </p:cNvPr>
          <p:cNvSpPr txBox="1"/>
          <p:nvPr/>
        </p:nvSpPr>
        <p:spPr>
          <a:xfrm>
            <a:off x="428625" y="627063"/>
            <a:ext cx="4594225" cy="926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cap="all" dirty="0">
                <a:solidFill>
                  <a:srgbClr val="EF4135"/>
                </a:solidFill>
                <a:latin typeface="+mn-lt"/>
              </a:rPr>
              <a:t>Pár novinářských osobností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latin typeface="+mn-lt"/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F57E6AD6-6792-4CEA-9B8A-43A68C46B17D}"/>
              </a:ext>
            </a:extLst>
          </p:cNvPr>
          <p:cNvCxnSpPr>
            <a:cxnSpLocks/>
          </p:cNvCxnSpPr>
          <p:nvPr/>
        </p:nvCxnSpPr>
        <p:spPr>
          <a:xfrm>
            <a:off x="530225" y="1114425"/>
            <a:ext cx="808038" cy="0"/>
          </a:xfrm>
          <a:prstGeom prst="line">
            <a:avLst/>
          </a:prstGeom>
          <a:ln w="12700">
            <a:solidFill>
              <a:srgbClr val="EF4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5437517-D5E4-4CD8-9586-CF1E3854F8F6}"/>
              </a:ext>
            </a:extLst>
          </p:cNvPr>
          <p:cNvSpPr txBox="1"/>
          <p:nvPr/>
        </p:nvSpPr>
        <p:spPr>
          <a:xfrm>
            <a:off x="447122" y="1853944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800" b="1" noProof="1">
                <a:latin typeface="Calibri "/>
              </a:rPr>
              <a:t>Jindřich Šídlo</a:t>
            </a:r>
          </a:p>
        </p:txBody>
      </p:sp>
      <p:sp>
        <p:nvSpPr>
          <p:cNvPr id="18" name="TextovéPole 1">
            <a:extLst>
              <a:ext uri="{FF2B5EF4-FFF2-40B4-BE49-F238E27FC236}">
                <a16:creationId xmlns:a16="http://schemas.microsoft.com/office/drawing/2014/main" id="{5FE4699C-6CA0-4C20-B27C-E0183C07A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466" y="5177974"/>
            <a:ext cx="2032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3800" b="1" dirty="0">
                <a:solidFill>
                  <a:srgbClr val="EF4135"/>
                </a:solidFill>
              </a:rPr>
              <a:t>04</a:t>
            </a:r>
            <a:endParaRPr lang="cs-CZ" altLang="sk-SK" sz="16600" b="1" dirty="0">
              <a:solidFill>
                <a:srgbClr val="EF41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38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793CCB4D-9813-4D5A-B21C-A56469E80DA9}"/>
              </a:ext>
            </a:extLst>
          </p:cNvPr>
          <p:cNvSpPr/>
          <p:nvPr/>
        </p:nvSpPr>
        <p:spPr>
          <a:xfrm>
            <a:off x="8020050" y="-11113"/>
            <a:ext cx="4171950" cy="6875463"/>
          </a:xfrm>
          <a:prstGeom prst="rect">
            <a:avLst/>
          </a:prstGeom>
          <a:solidFill>
            <a:srgbClr val="F0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Cena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Karla Havlíčka Borovského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2001</a:t>
            </a:r>
            <a:endParaRPr lang="sk-SK" altLang="sk-SK" sz="2000" noProof="1">
              <a:latin typeface="Calibri 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4BBABF-D783-4453-88AE-F39C14E23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1DE640-B875-4416-8D61-4D97B857C6F0}" type="slidenum">
              <a:rPr lang="sk-SK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2533" name="TextovéPole 11">
            <a:extLst>
              <a:ext uri="{FF2B5EF4-FFF2-40B4-BE49-F238E27FC236}">
                <a16:creationId xmlns:a16="http://schemas.microsoft.com/office/drawing/2014/main" id="{0CAAEBDB-9F38-4C41-B13A-02A7F8F1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615954"/>
            <a:ext cx="4594225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V současnosti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DVTV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20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Dřív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Česká televize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20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noProof="1">
              <a:latin typeface="Calibri "/>
            </a:endParaRPr>
          </a:p>
        </p:txBody>
      </p:sp>
      <p:sp>
        <p:nvSpPr>
          <p:cNvPr id="9" name="TextovéPole 31">
            <a:extLst>
              <a:ext uri="{FF2B5EF4-FFF2-40B4-BE49-F238E27FC236}">
                <a16:creationId xmlns:a16="http://schemas.microsoft.com/office/drawing/2014/main" id="{B4A92319-2C8C-4B4B-B2C6-5CFA6513A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300" y="1239838"/>
            <a:ext cx="28067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sk-SK" altLang="sk-SK" sz="2000" noProof="1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8F7A58F-1E23-4A5D-8B80-B22A870630F4}"/>
              </a:ext>
            </a:extLst>
          </p:cNvPr>
          <p:cNvSpPr txBox="1"/>
          <p:nvPr/>
        </p:nvSpPr>
        <p:spPr>
          <a:xfrm>
            <a:off x="428625" y="627063"/>
            <a:ext cx="4594225" cy="926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cap="all" dirty="0">
                <a:solidFill>
                  <a:srgbClr val="EF4135"/>
                </a:solidFill>
                <a:latin typeface="+mn-lt"/>
              </a:rPr>
              <a:t>Pár novinářských osobností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latin typeface="+mn-lt"/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F57E6AD6-6792-4CEA-9B8A-43A68C46B17D}"/>
              </a:ext>
            </a:extLst>
          </p:cNvPr>
          <p:cNvCxnSpPr>
            <a:cxnSpLocks/>
          </p:cNvCxnSpPr>
          <p:nvPr/>
        </p:nvCxnSpPr>
        <p:spPr>
          <a:xfrm>
            <a:off x="530225" y="1114425"/>
            <a:ext cx="808038" cy="0"/>
          </a:xfrm>
          <a:prstGeom prst="line">
            <a:avLst/>
          </a:prstGeom>
          <a:ln w="12700">
            <a:solidFill>
              <a:srgbClr val="EF4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5437517-D5E4-4CD8-9586-CF1E3854F8F6}"/>
              </a:ext>
            </a:extLst>
          </p:cNvPr>
          <p:cNvSpPr txBox="1"/>
          <p:nvPr/>
        </p:nvSpPr>
        <p:spPr>
          <a:xfrm>
            <a:off x="447122" y="1853944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800" b="1" noProof="1">
                <a:latin typeface="Calibri "/>
              </a:rPr>
              <a:t>Daniela Drtinová</a:t>
            </a:r>
          </a:p>
        </p:txBody>
      </p:sp>
      <p:pic>
        <p:nvPicPr>
          <p:cNvPr id="7" name="Zástupný symbol obrázku 6" descr="Obsah obrázku Lidská tvář, osoba, oblečení, úsměv&#10;&#10;Obsah generovaný pomocí AI může být nesprávný.">
            <a:extLst>
              <a:ext uri="{FF2B5EF4-FFF2-40B4-BE49-F238E27FC236}">
                <a16:creationId xmlns:a16="http://schemas.microsoft.com/office/drawing/2014/main" id="{FB9DAB0C-8BC3-507B-A707-89E50226EF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 r="13648"/>
          <a:stretch>
            <a:fillRect/>
          </a:stretch>
        </p:blipFill>
        <p:spPr>
          <a:xfrm>
            <a:off x="5430982" y="-4763"/>
            <a:ext cx="2886415" cy="6869113"/>
          </a:xfrm>
        </p:spPr>
      </p:pic>
    </p:spTree>
    <p:extLst>
      <p:ext uri="{BB962C8B-B14F-4D97-AF65-F5344CB8AC3E}">
        <p14:creationId xmlns:p14="http://schemas.microsoft.com/office/powerpoint/2010/main" val="2619129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793CCB4D-9813-4D5A-B21C-A56469E80DA9}"/>
              </a:ext>
            </a:extLst>
          </p:cNvPr>
          <p:cNvSpPr/>
          <p:nvPr/>
        </p:nvSpPr>
        <p:spPr>
          <a:xfrm>
            <a:off x="8020050" y="-11113"/>
            <a:ext cx="4171950" cy="6875463"/>
          </a:xfrm>
          <a:prstGeom prst="rect">
            <a:avLst/>
          </a:prstGeom>
          <a:solidFill>
            <a:srgbClr val="F0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Cena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Ferdinanda Peroutky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2020</a:t>
            </a:r>
            <a:endParaRPr lang="sk-SK" altLang="sk-SK" sz="2000" noProof="1">
              <a:latin typeface="Calibri 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4BBABF-D783-4453-88AE-F39C14E23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1DE640-B875-4416-8D61-4D97B857C6F0}" type="slidenum">
              <a:rPr lang="sk-SK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2533" name="TextovéPole 11">
            <a:extLst>
              <a:ext uri="{FF2B5EF4-FFF2-40B4-BE49-F238E27FC236}">
                <a16:creationId xmlns:a16="http://schemas.microsoft.com/office/drawing/2014/main" id="{0CAAEBDB-9F38-4C41-B13A-02A7F8F1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615954"/>
            <a:ext cx="45942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V současnosti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Česká televize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noProof="1">
              <a:latin typeface="Calibri "/>
            </a:endParaRPr>
          </a:p>
        </p:txBody>
      </p:sp>
      <p:sp>
        <p:nvSpPr>
          <p:cNvPr id="9" name="TextovéPole 31">
            <a:extLst>
              <a:ext uri="{FF2B5EF4-FFF2-40B4-BE49-F238E27FC236}">
                <a16:creationId xmlns:a16="http://schemas.microsoft.com/office/drawing/2014/main" id="{B4A92319-2C8C-4B4B-B2C6-5CFA6513A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300" y="1239838"/>
            <a:ext cx="28067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sk-SK" altLang="sk-SK" sz="2000" noProof="1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8F7A58F-1E23-4A5D-8B80-B22A870630F4}"/>
              </a:ext>
            </a:extLst>
          </p:cNvPr>
          <p:cNvSpPr txBox="1"/>
          <p:nvPr/>
        </p:nvSpPr>
        <p:spPr>
          <a:xfrm>
            <a:off x="428625" y="627063"/>
            <a:ext cx="4594225" cy="926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cap="all" dirty="0">
                <a:solidFill>
                  <a:srgbClr val="EF4135"/>
                </a:solidFill>
                <a:latin typeface="+mn-lt"/>
              </a:rPr>
              <a:t>Pár novinářských osobností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latin typeface="+mn-lt"/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F57E6AD6-6792-4CEA-9B8A-43A68C46B17D}"/>
              </a:ext>
            </a:extLst>
          </p:cNvPr>
          <p:cNvCxnSpPr>
            <a:cxnSpLocks/>
          </p:cNvCxnSpPr>
          <p:nvPr/>
        </p:nvCxnSpPr>
        <p:spPr>
          <a:xfrm>
            <a:off x="530225" y="1114425"/>
            <a:ext cx="808038" cy="0"/>
          </a:xfrm>
          <a:prstGeom prst="line">
            <a:avLst/>
          </a:prstGeom>
          <a:ln w="12700">
            <a:solidFill>
              <a:srgbClr val="EF4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5437517-D5E4-4CD8-9586-CF1E3854F8F6}"/>
              </a:ext>
            </a:extLst>
          </p:cNvPr>
          <p:cNvSpPr txBox="1"/>
          <p:nvPr/>
        </p:nvSpPr>
        <p:spPr>
          <a:xfrm>
            <a:off x="447122" y="1853944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800" b="1" noProof="1">
                <a:latin typeface="Calibri "/>
              </a:rPr>
              <a:t>Daniel Stach</a:t>
            </a:r>
          </a:p>
        </p:txBody>
      </p:sp>
      <p:pic>
        <p:nvPicPr>
          <p:cNvPr id="12" name="Zástupný symbol obrázku 11" descr="Obsah obrázku osoba, oblečení, oblek, Formální oblečení&#10;&#10;Obsah generovaný pomocí AI může být nesprávný.">
            <a:extLst>
              <a:ext uri="{FF2B5EF4-FFF2-40B4-BE49-F238E27FC236}">
                <a16:creationId xmlns:a16="http://schemas.microsoft.com/office/drawing/2014/main" id="{EC847AB9-516E-FCBE-3FFA-9E83568A0E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r="5862"/>
          <a:stretch>
            <a:fillRect/>
          </a:stretch>
        </p:blipFill>
        <p:spPr>
          <a:xfrm>
            <a:off x="5131401" y="-3176"/>
            <a:ext cx="2888649" cy="6875463"/>
          </a:xfrm>
        </p:spPr>
      </p:pic>
    </p:spTree>
    <p:extLst>
      <p:ext uri="{BB962C8B-B14F-4D97-AF65-F5344CB8AC3E}">
        <p14:creationId xmlns:p14="http://schemas.microsoft.com/office/powerpoint/2010/main" val="1466536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793CCB4D-9813-4D5A-B21C-A56469E80DA9}"/>
              </a:ext>
            </a:extLst>
          </p:cNvPr>
          <p:cNvSpPr/>
          <p:nvPr/>
        </p:nvSpPr>
        <p:spPr>
          <a:xfrm>
            <a:off x="8020050" y="-11113"/>
            <a:ext cx="4171950" cy="6875463"/>
          </a:xfrm>
          <a:prstGeom prst="rect">
            <a:avLst/>
          </a:prstGeom>
          <a:solidFill>
            <a:srgbClr val="F0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Cena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Ferdinanda Peroutky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2003</a:t>
            </a:r>
            <a:endParaRPr lang="sk-SK" altLang="sk-SK" sz="2000" noProof="1">
              <a:latin typeface="Calibri 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4BBABF-D783-4453-88AE-F39C14E23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1DE640-B875-4416-8D61-4D97B857C6F0}" type="slidenum">
              <a:rPr lang="sk-SK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2533" name="TextovéPole 11">
            <a:extLst>
              <a:ext uri="{FF2B5EF4-FFF2-40B4-BE49-F238E27FC236}">
                <a16:creationId xmlns:a16="http://schemas.microsoft.com/office/drawing/2014/main" id="{0CAAEBDB-9F38-4C41-B13A-02A7F8F1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615954"/>
            <a:ext cx="45942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20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V současnosti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Češká televize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20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noProof="1">
              <a:latin typeface="Calibri "/>
            </a:endParaRPr>
          </a:p>
        </p:txBody>
      </p:sp>
      <p:sp>
        <p:nvSpPr>
          <p:cNvPr id="9" name="TextovéPole 31">
            <a:extLst>
              <a:ext uri="{FF2B5EF4-FFF2-40B4-BE49-F238E27FC236}">
                <a16:creationId xmlns:a16="http://schemas.microsoft.com/office/drawing/2014/main" id="{B4A92319-2C8C-4B4B-B2C6-5CFA6513A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300" y="1239838"/>
            <a:ext cx="28067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sk-SK" altLang="sk-SK" sz="2000" noProof="1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8F7A58F-1E23-4A5D-8B80-B22A870630F4}"/>
              </a:ext>
            </a:extLst>
          </p:cNvPr>
          <p:cNvSpPr txBox="1"/>
          <p:nvPr/>
        </p:nvSpPr>
        <p:spPr>
          <a:xfrm>
            <a:off x="428625" y="627063"/>
            <a:ext cx="4594225" cy="926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cap="all" dirty="0">
                <a:solidFill>
                  <a:srgbClr val="EF4135"/>
                </a:solidFill>
                <a:latin typeface="+mn-lt"/>
              </a:rPr>
              <a:t>Pár novinářských osobností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latin typeface="+mn-lt"/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F57E6AD6-6792-4CEA-9B8A-43A68C46B17D}"/>
              </a:ext>
            </a:extLst>
          </p:cNvPr>
          <p:cNvCxnSpPr>
            <a:cxnSpLocks/>
          </p:cNvCxnSpPr>
          <p:nvPr/>
        </p:nvCxnSpPr>
        <p:spPr>
          <a:xfrm>
            <a:off x="530225" y="1114425"/>
            <a:ext cx="808038" cy="0"/>
          </a:xfrm>
          <a:prstGeom prst="line">
            <a:avLst/>
          </a:prstGeom>
          <a:ln w="12700">
            <a:solidFill>
              <a:srgbClr val="EF4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5437517-D5E4-4CD8-9586-CF1E3854F8F6}"/>
              </a:ext>
            </a:extLst>
          </p:cNvPr>
          <p:cNvSpPr txBox="1"/>
          <p:nvPr/>
        </p:nvSpPr>
        <p:spPr>
          <a:xfrm>
            <a:off x="447122" y="1853944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800" b="1" noProof="1">
                <a:latin typeface="Calibri "/>
              </a:rPr>
              <a:t>Barbora Šámalová</a:t>
            </a:r>
          </a:p>
        </p:txBody>
      </p:sp>
      <p:pic>
        <p:nvPicPr>
          <p:cNvPr id="7" name="Zástupný symbol obrázku 6" descr="Obsah obrázku osoba, oblečení, Lidská tvář, muž&#10;&#10;Obsah generovaný pomocí AI může být nesprávný.">
            <a:extLst>
              <a:ext uri="{FF2B5EF4-FFF2-40B4-BE49-F238E27FC236}">
                <a16:creationId xmlns:a16="http://schemas.microsoft.com/office/drawing/2014/main" id="{9768121F-8D29-79F7-5C25-269D61E9A4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8" r="14988"/>
          <a:stretch>
            <a:fillRect/>
          </a:stretch>
        </p:blipFill>
        <p:spPr>
          <a:xfrm>
            <a:off x="5418568" y="-11113"/>
            <a:ext cx="2888648" cy="6875463"/>
          </a:xfrm>
        </p:spPr>
      </p:pic>
    </p:spTree>
    <p:extLst>
      <p:ext uri="{BB962C8B-B14F-4D97-AF65-F5344CB8AC3E}">
        <p14:creationId xmlns:p14="http://schemas.microsoft.com/office/powerpoint/2010/main" val="39231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793CCB4D-9813-4D5A-B21C-A56469E80DA9}"/>
              </a:ext>
            </a:extLst>
          </p:cNvPr>
          <p:cNvSpPr/>
          <p:nvPr/>
        </p:nvSpPr>
        <p:spPr>
          <a:xfrm>
            <a:off x="8020050" y="-11113"/>
            <a:ext cx="4171950" cy="6875463"/>
          </a:xfrm>
          <a:prstGeom prst="rect">
            <a:avLst/>
          </a:prstGeom>
          <a:solidFill>
            <a:srgbClr val="F0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Cena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Karla Havlíčka Borovského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2003</a:t>
            </a:r>
            <a:endParaRPr lang="sk-SK" altLang="sk-SK" sz="2000" noProof="1">
              <a:latin typeface="Calibri 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4BBABF-D783-4453-88AE-F39C14E23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1DE640-B875-4416-8D61-4D97B857C6F0}" type="slidenum">
              <a:rPr lang="sk-SK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2533" name="TextovéPole 11">
            <a:extLst>
              <a:ext uri="{FF2B5EF4-FFF2-40B4-BE49-F238E27FC236}">
                <a16:creationId xmlns:a16="http://schemas.microsoft.com/office/drawing/2014/main" id="{0CAAEBDB-9F38-4C41-B13A-02A7F8F1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615954"/>
            <a:ext cx="45942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V současnosti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Respekt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noProof="1">
              <a:latin typeface="Calibri "/>
            </a:endParaRPr>
          </a:p>
        </p:txBody>
      </p:sp>
      <p:sp>
        <p:nvSpPr>
          <p:cNvPr id="9" name="TextovéPole 31">
            <a:extLst>
              <a:ext uri="{FF2B5EF4-FFF2-40B4-BE49-F238E27FC236}">
                <a16:creationId xmlns:a16="http://schemas.microsoft.com/office/drawing/2014/main" id="{B4A92319-2C8C-4B4B-B2C6-5CFA6513A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300" y="1239838"/>
            <a:ext cx="28067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sk-SK" altLang="sk-SK" sz="2000" noProof="1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8F7A58F-1E23-4A5D-8B80-B22A870630F4}"/>
              </a:ext>
            </a:extLst>
          </p:cNvPr>
          <p:cNvSpPr txBox="1"/>
          <p:nvPr/>
        </p:nvSpPr>
        <p:spPr>
          <a:xfrm>
            <a:off x="428625" y="627063"/>
            <a:ext cx="4594225" cy="926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cap="all" dirty="0">
                <a:solidFill>
                  <a:srgbClr val="EF4135"/>
                </a:solidFill>
                <a:latin typeface="+mn-lt"/>
              </a:rPr>
              <a:t>Pár novinářských osobností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latin typeface="+mn-lt"/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F57E6AD6-6792-4CEA-9B8A-43A68C46B17D}"/>
              </a:ext>
            </a:extLst>
          </p:cNvPr>
          <p:cNvCxnSpPr>
            <a:cxnSpLocks/>
          </p:cNvCxnSpPr>
          <p:nvPr/>
        </p:nvCxnSpPr>
        <p:spPr>
          <a:xfrm>
            <a:off x="530225" y="1114425"/>
            <a:ext cx="808038" cy="0"/>
          </a:xfrm>
          <a:prstGeom prst="line">
            <a:avLst/>
          </a:prstGeom>
          <a:ln w="12700">
            <a:solidFill>
              <a:srgbClr val="EF4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5437517-D5E4-4CD8-9586-CF1E3854F8F6}"/>
              </a:ext>
            </a:extLst>
          </p:cNvPr>
          <p:cNvSpPr txBox="1"/>
          <p:nvPr/>
        </p:nvSpPr>
        <p:spPr>
          <a:xfrm>
            <a:off x="447122" y="1853944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800" b="1" noProof="1">
                <a:latin typeface="Calibri "/>
              </a:rPr>
              <a:t>Jaroslav Spurný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4577D893-4873-4A92-AE26-80B5AC5965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0" r="23710"/>
          <a:stretch>
            <a:fillRect/>
          </a:stretch>
        </p:blipFill>
        <p:spPr>
          <a:xfrm>
            <a:off x="5124450" y="6350"/>
            <a:ext cx="2881745" cy="6858000"/>
          </a:xfrm>
        </p:spPr>
      </p:pic>
    </p:spTree>
    <p:extLst>
      <p:ext uri="{BB962C8B-B14F-4D97-AF65-F5344CB8AC3E}">
        <p14:creationId xmlns:p14="http://schemas.microsoft.com/office/powerpoint/2010/main" val="366127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4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Obrázek 7">
            <a:extLst>
              <a:ext uri="{FF2B5EF4-FFF2-40B4-BE49-F238E27FC236}">
                <a16:creationId xmlns:a16="http://schemas.microsoft.com/office/drawing/2014/main" id="{515B5121-27DF-4670-A66B-800DCF063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0" t="52029"/>
          <a:stretch>
            <a:fillRect/>
          </a:stretch>
        </p:blipFill>
        <p:spPr bwMode="auto">
          <a:xfrm>
            <a:off x="4762" y="0"/>
            <a:ext cx="2644776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C2D4CE3-EDD4-4A49-B20E-C16D4409F79D}"/>
              </a:ext>
            </a:extLst>
          </p:cNvPr>
          <p:cNvSpPr txBox="1"/>
          <p:nvPr/>
        </p:nvSpPr>
        <p:spPr>
          <a:xfrm>
            <a:off x="1755731" y="2968874"/>
            <a:ext cx="8680537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>
                <a:solidFill>
                  <a:schemeClr val="bg1"/>
                </a:solidFill>
                <a:latin typeface="+mn-lt"/>
              </a:rPr>
              <a:t>Není nic staršího než včerejší noviny...</a:t>
            </a:r>
          </a:p>
        </p:txBody>
      </p:sp>
    </p:spTree>
    <p:extLst>
      <p:ext uri="{BB962C8B-B14F-4D97-AF65-F5344CB8AC3E}">
        <p14:creationId xmlns:p14="http://schemas.microsoft.com/office/powerpoint/2010/main" val="222177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793CCB4D-9813-4D5A-B21C-A56469E80DA9}"/>
              </a:ext>
            </a:extLst>
          </p:cNvPr>
          <p:cNvSpPr/>
          <p:nvPr/>
        </p:nvSpPr>
        <p:spPr>
          <a:xfrm>
            <a:off x="8020050" y="-11113"/>
            <a:ext cx="4171950" cy="6875463"/>
          </a:xfrm>
          <a:prstGeom prst="rect">
            <a:avLst/>
          </a:prstGeom>
          <a:solidFill>
            <a:srgbClr val="F0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Cena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Karla Havlíčka Borovského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2011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2000" noProof="1">
              <a:latin typeface="Calibri 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Cena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Ferdinanda Peroutky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2017</a:t>
            </a:r>
            <a:endParaRPr lang="sk-SK" altLang="sk-SK" sz="2000" noProof="1">
              <a:latin typeface="Calibri 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4BBABF-D783-4453-88AE-F39C14E23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1DE640-B875-4416-8D61-4D97B857C6F0}" type="slidenum">
              <a:rPr lang="sk-SK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2533" name="TextovéPole 11">
            <a:extLst>
              <a:ext uri="{FF2B5EF4-FFF2-40B4-BE49-F238E27FC236}">
                <a16:creationId xmlns:a16="http://schemas.microsoft.com/office/drawing/2014/main" id="{0CAAEBDB-9F38-4C41-B13A-02A7F8F1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615954"/>
            <a:ext cx="4594225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V současnosti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Český rozhlas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20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Dřív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Mladá fronta DNES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Hospodářeké noviny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noProof="1">
              <a:latin typeface="Calibri "/>
            </a:endParaRPr>
          </a:p>
        </p:txBody>
      </p:sp>
      <p:sp>
        <p:nvSpPr>
          <p:cNvPr id="9" name="TextovéPole 31">
            <a:extLst>
              <a:ext uri="{FF2B5EF4-FFF2-40B4-BE49-F238E27FC236}">
                <a16:creationId xmlns:a16="http://schemas.microsoft.com/office/drawing/2014/main" id="{B4A92319-2C8C-4B4B-B2C6-5CFA6513A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300" y="1239838"/>
            <a:ext cx="28067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sk-SK" altLang="sk-SK" sz="2000" noProof="1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8F7A58F-1E23-4A5D-8B80-B22A870630F4}"/>
              </a:ext>
            </a:extLst>
          </p:cNvPr>
          <p:cNvSpPr txBox="1"/>
          <p:nvPr/>
        </p:nvSpPr>
        <p:spPr>
          <a:xfrm>
            <a:off x="428625" y="627063"/>
            <a:ext cx="4594225" cy="926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cap="all" dirty="0">
                <a:solidFill>
                  <a:srgbClr val="EF4135"/>
                </a:solidFill>
                <a:latin typeface="+mn-lt"/>
              </a:rPr>
              <a:t>Pár novinářských osobností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latin typeface="+mn-lt"/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F57E6AD6-6792-4CEA-9B8A-43A68C46B17D}"/>
              </a:ext>
            </a:extLst>
          </p:cNvPr>
          <p:cNvCxnSpPr>
            <a:cxnSpLocks/>
          </p:cNvCxnSpPr>
          <p:nvPr/>
        </p:nvCxnSpPr>
        <p:spPr>
          <a:xfrm>
            <a:off x="530225" y="1114425"/>
            <a:ext cx="808038" cy="0"/>
          </a:xfrm>
          <a:prstGeom prst="line">
            <a:avLst/>
          </a:prstGeom>
          <a:ln w="12700">
            <a:solidFill>
              <a:srgbClr val="EF4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5437517-D5E4-4CD8-9586-CF1E3854F8F6}"/>
              </a:ext>
            </a:extLst>
          </p:cNvPr>
          <p:cNvSpPr txBox="1"/>
          <p:nvPr/>
        </p:nvSpPr>
        <p:spPr>
          <a:xfrm>
            <a:off x="447122" y="1853944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800" b="1" noProof="1">
                <a:latin typeface="Calibri "/>
              </a:rPr>
              <a:t>Jana Klímová</a:t>
            </a:r>
          </a:p>
        </p:txBody>
      </p:sp>
      <p:pic>
        <p:nvPicPr>
          <p:cNvPr id="6" name="Zástupný symbol obrázku 5" descr="Obsah obrázku osoba, Lidská tvář, zeď, džínsy&#10;&#10;Obsah generovaný pomocí AI může být nesprávný.">
            <a:extLst>
              <a:ext uri="{FF2B5EF4-FFF2-40B4-BE49-F238E27FC236}">
                <a16:creationId xmlns:a16="http://schemas.microsoft.com/office/drawing/2014/main" id="{2C3CED71-33A9-9A7C-05AA-E0098ED64D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r="9250"/>
          <a:stretch>
            <a:fillRect/>
          </a:stretch>
        </p:blipFill>
        <p:spPr>
          <a:xfrm>
            <a:off x="5372351" y="-11114"/>
            <a:ext cx="2889083" cy="6875463"/>
          </a:xfrm>
        </p:spPr>
      </p:pic>
    </p:spTree>
    <p:extLst>
      <p:ext uri="{BB962C8B-B14F-4D97-AF65-F5344CB8AC3E}">
        <p14:creationId xmlns:p14="http://schemas.microsoft.com/office/powerpoint/2010/main" val="3666804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793CCB4D-9813-4D5A-B21C-A56469E80DA9}"/>
              </a:ext>
            </a:extLst>
          </p:cNvPr>
          <p:cNvSpPr/>
          <p:nvPr/>
        </p:nvSpPr>
        <p:spPr>
          <a:xfrm>
            <a:off x="8020050" y="-11113"/>
            <a:ext cx="4171950" cy="6875463"/>
          </a:xfrm>
          <a:prstGeom prst="rect">
            <a:avLst/>
          </a:prstGeom>
          <a:solidFill>
            <a:srgbClr val="F0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sk-SK" sz="2000" noProof="1">
                <a:latin typeface="Calibri "/>
              </a:rPr>
              <a:t>Cena </a:t>
            </a:r>
          </a:p>
          <a:p>
            <a:pPr algn="ctr">
              <a:defRPr/>
            </a:pPr>
            <a:r>
              <a:rPr lang="cs-CZ" altLang="sk-SK" sz="2000" noProof="1">
                <a:latin typeface="Calibri "/>
              </a:rPr>
              <a:t>Karla Havlíčka Borovského </a:t>
            </a:r>
          </a:p>
          <a:p>
            <a:pPr algn="ctr">
              <a:defRPr/>
            </a:pPr>
            <a:r>
              <a:rPr lang="cs-CZ" altLang="sk-SK" sz="2000" noProof="1">
                <a:latin typeface="Calibri "/>
              </a:rPr>
              <a:t>2014</a:t>
            </a:r>
          </a:p>
          <a:p>
            <a:pPr algn="ctr">
              <a:defRPr/>
            </a:pPr>
            <a:endParaRPr lang="sk-SK" dirty="0">
              <a:solidFill>
                <a:srgbClr val="EF4135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4BBABF-D783-4453-88AE-F39C14E23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1DE640-B875-4416-8D61-4D97B857C6F0}" type="slidenum">
              <a:rPr lang="sk-SK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2533" name="TextovéPole 11">
            <a:extLst>
              <a:ext uri="{FF2B5EF4-FFF2-40B4-BE49-F238E27FC236}">
                <a16:creationId xmlns:a16="http://schemas.microsoft.com/office/drawing/2014/main" id="{0CAAEBDB-9F38-4C41-B13A-02A7F8F1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22" y="2968370"/>
            <a:ext cx="45942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V současnosti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Právo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noProof="1">
              <a:latin typeface="Calibri "/>
            </a:endParaRPr>
          </a:p>
        </p:txBody>
      </p:sp>
      <p:sp>
        <p:nvSpPr>
          <p:cNvPr id="9" name="TextovéPole 31">
            <a:extLst>
              <a:ext uri="{FF2B5EF4-FFF2-40B4-BE49-F238E27FC236}">
                <a16:creationId xmlns:a16="http://schemas.microsoft.com/office/drawing/2014/main" id="{B4A92319-2C8C-4B4B-B2C6-5CFA6513A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300" y="1239838"/>
            <a:ext cx="28067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sk-SK" altLang="sk-SK" sz="2000" noProof="1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8F7A58F-1E23-4A5D-8B80-B22A870630F4}"/>
              </a:ext>
            </a:extLst>
          </p:cNvPr>
          <p:cNvSpPr txBox="1"/>
          <p:nvPr/>
        </p:nvSpPr>
        <p:spPr>
          <a:xfrm>
            <a:off x="428625" y="627063"/>
            <a:ext cx="4594225" cy="926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cap="all" dirty="0">
                <a:solidFill>
                  <a:srgbClr val="EF4135"/>
                </a:solidFill>
                <a:latin typeface="+mn-lt"/>
              </a:rPr>
              <a:t>Pár novinářských osobností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latin typeface="+mn-lt"/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F57E6AD6-6792-4CEA-9B8A-43A68C46B17D}"/>
              </a:ext>
            </a:extLst>
          </p:cNvPr>
          <p:cNvCxnSpPr>
            <a:cxnSpLocks/>
          </p:cNvCxnSpPr>
          <p:nvPr/>
        </p:nvCxnSpPr>
        <p:spPr>
          <a:xfrm>
            <a:off x="530225" y="1114425"/>
            <a:ext cx="808038" cy="0"/>
          </a:xfrm>
          <a:prstGeom prst="line">
            <a:avLst/>
          </a:prstGeom>
          <a:ln w="12700">
            <a:solidFill>
              <a:srgbClr val="EF4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5437517-D5E4-4CD8-9586-CF1E3854F8F6}"/>
              </a:ext>
            </a:extLst>
          </p:cNvPr>
          <p:cNvSpPr txBox="1"/>
          <p:nvPr/>
        </p:nvSpPr>
        <p:spPr>
          <a:xfrm>
            <a:off x="447122" y="1853944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800" b="1" noProof="1">
                <a:latin typeface="Calibri "/>
              </a:rPr>
              <a:t>Alexandr Mitrofanov</a:t>
            </a:r>
          </a:p>
        </p:txBody>
      </p:sp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ABF592C2-3C8E-48D5-9DF1-E09B662DDC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741"/>
          <a:stretch>
            <a:fillRect/>
          </a:stretch>
        </p:blipFill>
        <p:spPr>
          <a:xfrm>
            <a:off x="5124450" y="-11113"/>
            <a:ext cx="2881745" cy="6858000"/>
          </a:xfrm>
        </p:spPr>
      </p:pic>
    </p:spTree>
    <p:extLst>
      <p:ext uri="{BB962C8B-B14F-4D97-AF65-F5344CB8AC3E}">
        <p14:creationId xmlns:p14="http://schemas.microsoft.com/office/powerpoint/2010/main" val="4129861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793CCB4D-9813-4D5A-B21C-A56469E80DA9}"/>
              </a:ext>
            </a:extLst>
          </p:cNvPr>
          <p:cNvSpPr/>
          <p:nvPr/>
        </p:nvSpPr>
        <p:spPr>
          <a:xfrm>
            <a:off x="8020050" y="-11113"/>
            <a:ext cx="4171950" cy="6875463"/>
          </a:xfrm>
          <a:prstGeom prst="rect">
            <a:avLst/>
          </a:prstGeom>
          <a:solidFill>
            <a:srgbClr val="F0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sk-SK" sz="2000" noProof="1">
                <a:latin typeface="Calibri "/>
              </a:rPr>
              <a:t>Cena </a:t>
            </a:r>
          </a:p>
          <a:p>
            <a:pPr algn="ctr">
              <a:defRPr/>
            </a:pPr>
            <a:r>
              <a:rPr lang="cs-CZ" altLang="sk-SK" sz="2000" noProof="1">
                <a:latin typeface="Calibri "/>
              </a:rPr>
              <a:t>Karla Havlíčka Borovského </a:t>
            </a:r>
          </a:p>
          <a:p>
            <a:pPr algn="ctr">
              <a:defRPr/>
            </a:pPr>
            <a:r>
              <a:rPr lang="cs-CZ" altLang="sk-SK" sz="2000" noProof="1">
                <a:latin typeface="Calibri "/>
              </a:rPr>
              <a:t>2020</a:t>
            </a:r>
          </a:p>
          <a:p>
            <a:pPr algn="ctr">
              <a:defRPr/>
            </a:pPr>
            <a:endParaRPr lang="sk-SK" dirty="0">
              <a:solidFill>
                <a:srgbClr val="EF4135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4BBABF-D783-4453-88AE-F39C14E23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1DE640-B875-4416-8D61-4D97B857C6F0}" type="slidenum">
              <a:rPr lang="sk-SK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2533" name="TextovéPole 11">
            <a:extLst>
              <a:ext uri="{FF2B5EF4-FFF2-40B4-BE49-F238E27FC236}">
                <a16:creationId xmlns:a16="http://schemas.microsoft.com/office/drawing/2014/main" id="{0CAAEBDB-9F38-4C41-B13A-02A7F8F1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22" y="2968370"/>
            <a:ext cx="459422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V současnosti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Seznam Zprávy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Dřív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BBC  World Service – česká a londýnská Český rozhlas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noProof="1">
              <a:latin typeface="Calibri "/>
            </a:endParaRPr>
          </a:p>
        </p:txBody>
      </p:sp>
      <p:sp>
        <p:nvSpPr>
          <p:cNvPr id="9" name="TextovéPole 31">
            <a:extLst>
              <a:ext uri="{FF2B5EF4-FFF2-40B4-BE49-F238E27FC236}">
                <a16:creationId xmlns:a16="http://schemas.microsoft.com/office/drawing/2014/main" id="{B4A92319-2C8C-4B4B-B2C6-5CFA6513A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300" y="1239838"/>
            <a:ext cx="28067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sk-SK" altLang="sk-SK" sz="2000" noProof="1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8F7A58F-1E23-4A5D-8B80-B22A870630F4}"/>
              </a:ext>
            </a:extLst>
          </p:cNvPr>
          <p:cNvSpPr txBox="1"/>
          <p:nvPr/>
        </p:nvSpPr>
        <p:spPr>
          <a:xfrm>
            <a:off x="428625" y="627063"/>
            <a:ext cx="4594225" cy="926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cap="all" dirty="0">
                <a:solidFill>
                  <a:srgbClr val="EF4135"/>
                </a:solidFill>
                <a:latin typeface="+mn-lt"/>
              </a:rPr>
              <a:t>Pár novinářských osobností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latin typeface="+mn-lt"/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F57E6AD6-6792-4CEA-9B8A-43A68C46B17D}"/>
              </a:ext>
            </a:extLst>
          </p:cNvPr>
          <p:cNvCxnSpPr>
            <a:cxnSpLocks/>
          </p:cNvCxnSpPr>
          <p:nvPr/>
        </p:nvCxnSpPr>
        <p:spPr>
          <a:xfrm>
            <a:off x="530225" y="1114425"/>
            <a:ext cx="808038" cy="0"/>
          </a:xfrm>
          <a:prstGeom prst="line">
            <a:avLst/>
          </a:prstGeom>
          <a:ln w="12700">
            <a:solidFill>
              <a:srgbClr val="EF4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5437517-D5E4-4CD8-9586-CF1E3854F8F6}"/>
              </a:ext>
            </a:extLst>
          </p:cNvPr>
          <p:cNvSpPr txBox="1"/>
          <p:nvPr/>
        </p:nvSpPr>
        <p:spPr>
          <a:xfrm>
            <a:off x="447122" y="1853944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800" b="1" noProof="1">
                <a:latin typeface="Calibri "/>
              </a:rPr>
              <a:t>Lenka Kabrhelová</a:t>
            </a:r>
          </a:p>
        </p:txBody>
      </p:sp>
      <p:pic>
        <p:nvPicPr>
          <p:cNvPr id="7" name="Zástupný symbol obrázku 6" descr="Obsah obrázku Lidská tvář, oblečení, osoba, úsměv&#10;&#10;Obsah generovaný pomocí AI může být nesprávný.">
            <a:extLst>
              <a:ext uri="{FF2B5EF4-FFF2-40B4-BE49-F238E27FC236}">
                <a16:creationId xmlns:a16="http://schemas.microsoft.com/office/drawing/2014/main" id="{B4B3FCAA-AB00-A267-E0CC-C539904300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r="17340"/>
          <a:stretch>
            <a:fillRect/>
          </a:stretch>
        </p:blipFill>
        <p:spPr>
          <a:xfrm>
            <a:off x="5325630" y="-11113"/>
            <a:ext cx="2889083" cy="6875463"/>
          </a:xfrm>
        </p:spPr>
      </p:pic>
    </p:spTree>
    <p:extLst>
      <p:ext uri="{BB962C8B-B14F-4D97-AF65-F5344CB8AC3E}">
        <p14:creationId xmlns:p14="http://schemas.microsoft.com/office/powerpoint/2010/main" val="2679674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7BF4A-7B14-E0B4-DBF6-F253CACFE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19A6E6D-9968-B7E5-0484-B9A3940933EF}"/>
              </a:ext>
            </a:extLst>
          </p:cNvPr>
          <p:cNvSpPr/>
          <p:nvPr/>
        </p:nvSpPr>
        <p:spPr>
          <a:xfrm>
            <a:off x="8020050" y="0"/>
            <a:ext cx="4171950" cy="6875463"/>
          </a:xfrm>
          <a:prstGeom prst="rect">
            <a:avLst/>
          </a:prstGeom>
          <a:solidFill>
            <a:srgbClr val="F0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sk-SK" sz="2000" noProof="1">
                <a:latin typeface="Calibri "/>
              </a:rPr>
              <a:t>Cena </a:t>
            </a:r>
          </a:p>
          <a:p>
            <a:pPr algn="ctr">
              <a:defRPr/>
            </a:pPr>
            <a:r>
              <a:rPr lang="cs-CZ" altLang="sk-SK" sz="2000" noProof="1">
                <a:latin typeface="Calibri "/>
              </a:rPr>
              <a:t>Karla Havlíčka Borovského </a:t>
            </a:r>
          </a:p>
          <a:p>
            <a:pPr algn="ctr">
              <a:defRPr/>
            </a:pPr>
            <a:r>
              <a:rPr lang="cs-CZ" altLang="sk-SK" sz="2000" noProof="1">
                <a:latin typeface="Calibri "/>
              </a:rPr>
              <a:t>2024</a:t>
            </a:r>
          </a:p>
          <a:p>
            <a:pPr algn="ctr">
              <a:defRPr/>
            </a:pPr>
            <a:r>
              <a:rPr lang="cs-CZ" altLang="sk-SK" sz="2000" noProof="1">
                <a:latin typeface="Calibri "/>
              </a:rPr>
              <a:t>Cena Ferdinanda Peroutky</a:t>
            </a:r>
          </a:p>
          <a:p>
            <a:pPr algn="ctr">
              <a:defRPr/>
            </a:pPr>
            <a:r>
              <a:rPr lang="cs-CZ" altLang="sk-SK" sz="2000" noProof="1">
                <a:latin typeface="Calibri "/>
              </a:rPr>
              <a:t>2008</a:t>
            </a:r>
          </a:p>
          <a:p>
            <a:pPr algn="ctr">
              <a:defRPr/>
            </a:pPr>
            <a:r>
              <a:rPr lang="cs-CZ" altLang="sk-SK" sz="2000" noProof="1">
                <a:latin typeface="Calibri "/>
              </a:rPr>
              <a:t>Novinářská křepelka </a:t>
            </a:r>
          </a:p>
          <a:p>
            <a:pPr algn="ctr">
              <a:defRPr/>
            </a:pPr>
            <a:r>
              <a:rPr lang="sk-SK" sz="2000" dirty="0">
                <a:solidFill>
                  <a:schemeClr val="bg1"/>
                </a:solidFill>
              </a:rPr>
              <a:t>2002</a:t>
            </a:r>
          </a:p>
          <a:p>
            <a:pPr algn="ctr">
              <a:defRPr/>
            </a:pP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A7FB36-330C-AB83-A74B-822D80D894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1DE640-B875-4416-8D61-4D97B857C6F0}" type="slidenum">
              <a:rPr lang="sk-SK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2533" name="TextovéPole 11">
            <a:extLst>
              <a:ext uri="{FF2B5EF4-FFF2-40B4-BE49-F238E27FC236}">
                <a16:creationId xmlns:a16="http://schemas.microsoft.com/office/drawing/2014/main" id="{D818CF21-ABCD-FAE6-1B3C-865266629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22" y="2968370"/>
            <a:ext cx="45942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V současnosti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Respekt (od roku 1997, šéfredaktor od roku 2009)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noProof="1">
              <a:latin typeface="Calibri "/>
            </a:endParaRPr>
          </a:p>
        </p:txBody>
      </p:sp>
      <p:sp>
        <p:nvSpPr>
          <p:cNvPr id="9" name="TextovéPole 31">
            <a:extLst>
              <a:ext uri="{FF2B5EF4-FFF2-40B4-BE49-F238E27FC236}">
                <a16:creationId xmlns:a16="http://schemas.microsoft.com/office/drawing/2014/main" id="{691AC79B-FD45-ED4D-7E20-751B68CBE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300" y="1239838"/>
            <a:ext cx="28067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sk-SK" altLang="sk-SK" sz="2000" noProof="1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5183140-F69A-1C6A-C31C-56CF50210723}"/>
              </a:ext>
            </a:extLst>
          </p:cNvPr>
          <p:cNvSpPr txBox="1"/>
          <p:nvPr/>
        </p:nvSpPr>
        <p:spPr>
          <a:xfrm>
            <a:off x="428625" y="627063"/>
            <a:ext cx="4594225" cy="926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cap="all" dirty="0">
                <a:solidFill>
                  <a:srgbClr val="EF4135"/>
                </a:solidFill>
                <a:latin typeface="+mn-lt"/>
              </a:rPr>
              <a:t>Pár novinářských osobností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latin typeface="+mn-lt"/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27D3065F-24EE-DD67-D46E-34AE46E8FB3F}"/>
              </a:ext>
            </a:extLst>
          </p:cNvPr>
          <p:cNvCxnSpPr>
            <a:cxnSpLocks/>
          </p:cNvCxnSpPr>
          <p:nvPr/>
        </p:nvCxnSpPr>
        <p:spPr>
          <a:xfrm>
            <a:off x="530225" y="1114425"/>
            <a:ext cx="808038" cy="0"/>
          </a:xfrm>
          <a:prstGeom prst="line">
            <a:avLst/>
          </a:prstGeom>
          <a:ln w="12700">
            <a:solidFill>
              <a:srgbClr val="EF4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3196EE3-76F7-3605-871A-21A65E77D9B1}"/>
              </a:ext>
            </a:extLst>
          </p:cNvPr>
          <p:cNvSpPr txBox="1"/>
          <p:nvPr/>
        </p:nvSpPr>
        <p:spPr>
          <a:xfrm>
            <a:off x="447122" y="1853944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800" b="1" noProof="1">
                <a:latin typeface="Calibri "/>
              </a:rPr>
              <a:t>Erik Tabery</a:t>
            </a:r>
          </a:p>
        </p:txBody>
      </p:sp>
      <p:pic>
        <p:nvPicPr>
          <p:cNvPr id="7" name="Zástupný symbol obrázku 6" descr="Obsah obrázku osoba, Lidská tvář, oblečení, košile/tričko&#10;&#10;Obsah generovaný pomocí AI může být nesprávný.">
            <a:extLst>
              <a:ext uri="{FF2B5EF4-FFF2-40B4-BE49-F238E27FC236}">
                <a16:creationId xmlns:a16="http://schemas.microsoft.com/office/drawing/2014/main" id="{71867529-3BB1-F06E-C307-BFB8BBC468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r="12752"/>
          <a:stretch>
            <a:fillRect/>
          </a:stretch>
        </p:blipFill>
        <p:spPr>
          <a:xfrm>
            <a:off x="5344127" y="-11114"/>
            <a:ext cx="2889083" cy="6875463"/>
          </a:xfrm>
        </p:spPr>
      </p:pic>
    </p:spTree>
    <p:extLst>
      <p:ext uri="{BB962C8B-B14F-4D97-AF65-F5344CB8AC3E}">
        <p14:creationId xmlns:p14="http://schemas.microsoft.com/office/powerpoint/2010/main" val="1791024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DBB7A-81E8-86D4-B51F-C73E6C843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665171DD-4B84-1A08-5182-F4A753CD5B99}"/>
              </a:ext>
            </a:extLst>
          </p:cNvPr>
          <p:cNvSpPr/>
          <p:nvPr/>
        </p:nvSpPr>
        <p:spPr>
          <a:xfrm>
            <a:off x="8020050" y="-11113"/>
            <a:ext cx="4171950" cy="6875463"/>
          </a:xfrm>
          <a:prstGeom prst="rect">
            <a:avLst/>
          </a:prstGeom>
          <a:solidFill>
            <a:srgbClr val="F0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sk-SK" sz="2000" noProof="1">
                <a:latin typeface="Calibri "/>
              </a:rPr>
              <a:t>Novinářská křepelka</a:t>
            </a:r>
          </a:p>
          <a:p>
            <a:pPr algn="ctr">
              <a:defRPr/>
            </a:pPr>
            <a:r>
              <a:rPr lang="cs-CZ" altLang="sk-SK" sz="2000" noProof="1">
                <a:latin typeface="Calibri "/>
              </a:rPr>
              <a:t>2024</a:t>
            </a:r>
          </a:p>
          <a:p>
            <a:pPr algn="ctr">
              <a:defRPr/>
            </a:pPr>
            <a:endParaRPr lang="sk-SK" dirty="0">
              <a:solidFill>
                <a:srgbClr val="EF4135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04399D-75AB-E2CD-62EB-CF8E15FDCF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1DE640-B875-4416-8D61-4D97B857C6F0}" type="slidenum">
              <a:rPr lang="sk-SK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2533" name="TextovéPole 11">
            <a:extLst>
              <a:ext uri="{FF2B5EF4-FFF2-40B4-BE49-F238E27FC236}">
                <a16:creationId xmlns:a16="http://schemas.microsoft.com/office/drawing/2014/main" id="{A5C33B41-BC5A-2F32-1BBD-ED7E52E04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22" y="2968370"/>
            <a:ext cx="459422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V současnosti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Deník 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Dřív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Seznam Zprávy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irozhlas.cz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noProof="1">
              <a:latin typeface="Calibri "/>
            </a:endParaRPr>
          </a:p>
        </p:txBody>
      </p:sp>
      <p:sp>
        <p:nvSpPr>
          <p:cNvPr id="9" name="TextovéPole 31">
            <a:extLst>
              <a:ext uri="{FF2B5EF4-FFF2-40B4-BE49-F238E27FC236}">
                <a16:creationId xmlns:a16="http://schemas.microsoft.com/office/drawing/2014/main" id="{21871DE5-3238-2A65-F573-B3F89C7B5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300" y="1239838"/>
            <a:ext cx="28067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sk-SK" altLang="sk-SK" sz="2000" noProof="1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D9456FA-F303-F0F2-7975-A744B34D851C}"/>
              </a:ext>
            </a:extLst>
          </p:cNvPr>
          <p:cNvSpPr txBox="1"/>
          <p:nvPr/>
        </p:nvSpPr>
        <p:spPr>
          <a:xfrm>
            <a:off x="428625" y="627063"/>
            <a:ext cx="4594225" cy="926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cap="all" dirty="0">
                <a:solidFill>
                  <a:srgbClr val="EF4135"/>
                </a:solidFill>
                <a:latin typeface="+mn-lt"/>
              </a:rPr>
              <a:t>Pár novinářských osobností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latin typeface="+mn-lt"/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0C1F04A-4243-621D-883B-305F65333293}"/>
              </a:ext>
            </a:extLst>
          </p:cNvPr>
          <p:cNvCxnSpPr>
            <a:cxnSpLocks/>
          </p:cNvCxnSpPr>
          <p:nvPr/>
        </p:nvCxnSpPr>
        <p:spPr>
          <a:xfrm>
            <a:off x="530225" y="1114425"/>
            <a:ext cx="808038" cy="0"/>
          </a:xfrm>
          <a:prstGeom prst="line">
            <a:avLst/>
          </a:prstGeom>
          <a:ln w="12700">
            <a:solidFill>
              <a:srgbClr val="EF4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5EB49F2-7B8B-EE94-EAAE-4684A8FD13FD}"/>
              </a:ext>
            </a:extLst>
          </p:cNvPr>
          <p:cNvSpPr txBox="1"/>
          <p:nvPr/>
        </p:nvSpPr>
        <p:spPr>
          <a:xfrm>
            <a:off x="447122" y="1853944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800" b="1" noProof="1">
                <a:latin typeface="Calibri "/>
              </a:rPr>
              <a:t>Zdislava Pokorná</a:t>
            </a:r>
          </a:p>
        </p:txBody>
      </p:sp>
      <p:pic>
        <p:nvPicPr>
          <p:cNvPr id="7" name="Zástupný symbol obrázku 6" descr="Obsah obrázku Lidská tvář, osoba, obočí, Brada&#10;&#10;Obsah generovaný pomocí AI může být nesprávný.">
            <a:extLst>
              <a:ext uri="{FF2B5EF4-FFF2-40B4-BE49-F238E27FC236}">
                <a16:creationId xmlns:a16="http://schemas.microsoft.com/office/drawing/2014/main" id="{F5ABB95F-E239-036D-FEF9-5E827D6CD3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r="15469"/>
          <a:stretch>
            <a:fillRect/>
          </a:stretch>
        </p:blipFill>
        <p:spPr>
          <a:xfrm>
            <a:off x="5325630" y="-11113"/>
            <a:ext cx="2885414" cy="6866731"/>
          </a:xfrm>
        </p:spPr>
      </p:pic>
    </p:spTree>
    <p:extLst>
      <p:ext uri="{BB962C8B-B14F-4D97-AF65-F5344CB8AC3E}">
        <p14:creationId xmlns:p14="http://schemas.microsoft.com/office/powerpoint/2010/main" val="4242158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4E5C3-B3D6-ACFF-80E4-9417EFA10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CEEB02A-91FE-6BA8-E736-131CEB2B43C5}"/>
              </a:ext>
            </a:extLst>
          </p:cNvPr>
          <p:cNvSpPr/>
          <p:nvPr/>
        </p:nvSpPr>
        <p:spPr>
          <a:xfrm>
            <a:off x="8020050" y="-11113"/>
            <a:ext cx="4171950" cy="6875463"/>
          </a:xfrm>
          <a:prstGeom prst="rect">
            <a:avLst/>
          </a:prstGeom>
          <a:solidFill>
            <a:srgbClr val="F0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sk-SK" sz="2000" noProof="1">
                <a:latin typeface="Calibri "/>
              </a:rPr>
              <a:t>Novinářská cena veřejnosti </a:t>
            </a:r>
          </a:p>
          <a:p>
            <a:pPr algn="ctr">
              <a:defRPr/>
            </a:pPr>
            <a:r>
              <a:rPr lang="cs-CZ" altLang="sk-SK" sz="2000" noProof="1">
                <a:latin typeface="Calibri "/>
              </a:rPr>
              <a:t>2023</a:t>
            </a:r>
          </a:p>
          <a:p>
            <a:pPr algn="ctr">
              <a:defRPr/>
            </a:pPr>
            <a:endParaRPr lang="sk-SK" dirty="0">
              <a:solidFill>
                <a:srgbClr val="EF4135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0242AD-D3F8-A61D-C25A-1090E2BD18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1DE640-B875-4416-8D61-4D97B857C6F0}" type="slidenum">
              <a:rPr lang="sk-SK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2533" name="TextovéPole 11">
            <a:extLst>
              <a:ext uri="{FF2B5EF4-FFF2-40B4-BE49-F238E27FC236}">
                <a16:creationId xmlns:a16="http://schemas.microsoft.com/office/drawing/2014/main" id="{EB6E3329-2904-30B3-A918-9F108474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22" y="2968370"/>
            <a:ext cx="4594225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V současnosti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Seznam Zprávy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20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Dřív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000" noProof="1">
                <a:latin typeface="Calibri "/>
              </a:rPr>
              <a:t>Aktuálně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600" noProof="1">
              <a:latin typeface="Calibri "/>
            </a:endParaRPr>
          </a:p>
        </p:txBody>
      </p:sp>
      <p:sp>
        <p:nvSpPr>
          <p:cNvPr id="9" name="TextovéPole 31">
            <a:extLst>
              <a:ext uri="{FF2B5EF4-FFF2-40B4-BE49-F238E27FC236}">
                <a16:creationId xmlns:a16="http://schemas.microsoft.com/office/drawing/2014/main" id="{173DF214-C620-9634-5403-E9F72765D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300" y="1239838"/>
            <a:ext cx="28067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sk-SK" altLang="sk-SK" sz="2000" noProof="1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9882C25-66C6-4FC3-A6DE-1BF92DE5ADDB}"/>
              </a:ext>
            </a:extLst>
          </p:cNvPr>
          <p:cNvSpPr txBox="1"/>
          <p:nvPr/>
        </p:nvSpPr>
        <p:spPr>
          <a:xfrm>
            <a:off x="428625" y="627063"/>
            <a:ext cx="4594225" cy="926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cap="all" dirty="0">
                <a:solidFill>
                  <a:srgbClr val="EF4135"/>
                </a:solidFill>
                <a:latin typeface="+mn-lt"/>
              </a:rPr>
              <a:t>Pár novinářských osobností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latin typeface="+mn-lt"/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18D32187-B49A-6087-83A9-C6C0B78AE108}"/>
              </a:ext>
            </a:extLst>
          </p:cNvPr>
          <p:cNvCxnSpPr>
            <a:cxnSpLocks/>
          </p:cNvCxnSpPr>
          <p:nvPr/>
        </p:nvCxnSpPr>
        <p:spPr>
          <a:xfrm>
            <a:off x="530225" y="1114425"/>
            <a:ext cx="808038" cy="0"/>
          </a:xfrm>
          <a:prstGeom prst="line">
            <a:avLst/>
          </a:prstGeom>
          <a:ln w="12700">
            <a:solidFill>
              <a:srgbClr val="EF4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9342A8F-2FBB-45DB-BCA3-8EA36C5F8A1F}"/>
              </a:ext>
            </a:extLst>
          </p:cNvPr>
          <p:cNvSpPr txBox="1"/>
          <p:nvPr/>
        </p:nvSpPr>
        <p:spPr>
          <a:xfrm>
            <a:off x="252050" y="1841752"/>
            <a:ext cx="60946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800" b="1" noProof="1">
                <a:latin typeface="Calibri "/>
              </a:rPr>
              <a:t>Adéla Jelínková 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2800" b="1" noProof="1">
                <a:latin typeface="Calibri "/>
              </a:rPr>
              <a:t>Christine Havranová</a:t>
            </a:r>
          </a:p>
        </p:txBody>
      </p:sp>
      <p:pic>
        <p:nvPicPr>
          <p:cNvPr id="6" name="Zástupný symbol obrázku 5" descr="Obsah obrázku oblečení, osoba, Lidská tvář, úsměv&#10;&#10;Obsah generovaný pomocí AI může být nesprávný.">
            <a:extLst>
              <a:ext uri="{FF2B5EF4-FFF2-40B4-BE49-F238E27FC236}">
                <a16:creationId xmlns:a16="http://schemas.microsoft.com/office/drawing/2014/main" id="{81687053-9904-58DF-D7F1-94976A614B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r="15211"/>
          <a:stretch>
            <a:fillRect/>
          </a:stretch>
        </p:blipFill>
        <p:spPr>
          <a:xfrm>
            <a:off x="5424886" y="-17463"/>
            <a:ext cx="2889083" cy="6875463"/>
          </a:xfrm>
        </p:spPr>
      </p:pic>
    </p:spTree>
    <p:extLst>
      <p:ext uri="{BB962C8B-B14F-4D97-AF65-F5344CB8AC3E}">
        <p14:creationId xmlns:p14="http://schemas.microsoft.com/office/powerpoint/2010/main" val="1301769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4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Grafický objekt 6">
            <a:extLst>
              <a:ext uri="{FF2B5EF4-FFF2-40B4-BE49-F238E27FC236}">
                <a16:creationId xmlns:a16="http://schemas.microsoft.com/office/drawing/2014/main" id="{A62F1D23-0FBA-4FB6-9E02-BEED3255F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10" y="1618380"/>
            <a:ext cx="1003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3831594-B3B0-4715-838E-87B5AB9D67E6}"/>
              </a:ext>
            </a:extLst>
          </p:cNvPr>
          <p:cNvSpPr txBox="1"/>
          <p:nvPr/>
        </p:nvSpPr>
        <p:spPr>
          <a:xfrm>
            <a:off x="4340224" y="2990588"/>
            <a:ext cx="4391025" cy="184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>
                <a:solidFill>
                  <a:schemeClr val="bg1"/>
                </a:solidFill>
                <a:latin typeface="+mn-lt"/>
              </a:rPr>
              <a:t>Díky za pozornost. Máte otázky?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DA5A2EE-8457-41BA-B6CA-D48857B81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D994BA-578D-4E47-80F1-1EEC83D5E0CC}" type="slidenum">
              <a:rPr lang="sk-SK" smtClean="0">
                <a:solidFill>
                  <a:srgbClr val="EF4135"/>
                </a:solidFill>
              </a:rPr>
              <a:pPr>
                <a:defRPr/>
              </a:pPr>
              <a:t>26</a:t>
            </a:fld>
            <a:endParaRPr lang="sk-SK" dirty="0">
              <a:solidFill>
                <a:srgbClr val="EF413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4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4BD343D1-3AC8-45D5-A6F5-3447CCE764FA}"/>
              </a:ext>
            </a:extLst>
          </p:cNvPr>
          <p:cNvSpPr txBox="1"/>
          <p:nvPr/>
        </p:nvSpPr>
        <p:spPr>
          <a:xfrm>
            <a:off x="2530474" y="2305050"/>
            <a:ext cx="3434097" cy="1203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bg1"/>
                </a:solidFill>
                <a:latin typeface="+mn-lt"/>
              </a:rPr>
              <a:t>Z obsahu...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latin typeface="+mn-lt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17495686-6B1E-4602-8D9D-011A370ACE4F}"/>
              </a:ext>
            </a:extLst>
          </p:cNvPr>
          <p:cNvCxnSpPr>
            <a:cxnSpLocks/>
          </p:cNvCxnSpPr>
          <p:nvPr/>
        </p:nvCxnSpPr>
        <p:spPr>
          <a:xfrm>
            <a:off x="2649538" y="2979246"/>
            <a:ext cx="10715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Obrázek 7">
            <a:extLst>
              <a:ext uri="{FF2B5EF4-FFF2-40B4-BE49-F238E27FC236}">
                <a16:creationId xmlns:a16="http://schemas.microsoft.com/office/drawing/2014/main" id="{515B5121-27DF-4670-A66B-800DCF063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0" t="52029"/>
          <a:stretch>
            <a:fillRect/>
          </a:stretch>
        </p:blipFill>
        <p:spPr bwMode="auto">
          <a:xfrm>
            <a:off x="4762" y="0"/>
            <a:ext cx="2644776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7522EEEB-4BCC-40A8-A854-98C8461DF671}"/>
              </a:ext>
            </a:extLst>
          </p:cNvPr>
          <p:cNvSpPr/>
          <p:nvPr/>
        </p:nvSpPr>
        <p:spPr>
          <a:xfrm>
            <a:off x="6751390" y="1870452"/>
            <a:ext cx="465138" cy="465138"/>
          </a:xfrm>
          <a:prstGeom prst="ellipse">
            <a:avLst/>
          </a:prstGeom>
          <a:solidFill>
            <a:srgbClr val="F36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C2D4CE3-EDD4-4A49-B20E-C16D4409F79D}"/>
              </a:ext>
            </a:extLst>
          </p:cNvPr>
          <p:cNvSpPr txBox="1"/>
          <p:nvPr/>
        </p:nvSpPr>
        <p:spPr>
          <a:xfrm>
            <a:off x="7356920" y="1840179"/>
            <a:ext cx="355579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Krátký výlet do daleké historie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B14A026-75DF-4147-AE34-C742F8985184}"/>
              </a:ext>
            </a:extLst>
          </p:cNvPr>
          <p:cNvSpPr/>
          <p:nvPr/>
        </p:nvSpPr>
        <p:spPr>
          <a:xfrm>
            <a:off x="6727825" y="4396800"/>
            <a:ext cx="465138" cy="465138"/>
          </a:xfrm>
          <a:prstGeom prst="ellipse">
            <a:avLst/>
          </a:prstGeom>
          <a:solidFill>
            <a:srgbClr val="F36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F74418-DAD8-4872-9594-31F60E908037}"/>
              </a:ext>
            </a:extLst>
          </p:cNvPr>
          <p:cNvSpPr txBox="1"/>
          <p:nvPr/>
        </p:nvSpPr>
        <p:spPr>
          <a:xfrm>
            <a:off x="7356920" y="2712377"/>
            <a:ext cx="3434097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Ne každá revoluce je sametová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DE5BF1B-FBD8-4244-8101-9B03287D9D22}"/>
              </a:ext>
            </a:extLst>
          </p:cNvPr>
          <p:cNvSpPr txBox="1"/>
          <p:nvPr/>
        </p:nvSpPr>
        <p:spPr>
          <a:xfrm>
            <a:off x="7356920" y="3671497"/>
            <a:ext cx="393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Česká mediální krajina dnes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33EEA758-FB12-4016-86B5-FA1E19BF80F2}"/>
              </a:ext>
            </a:extLst>
          </p:cNvPr>
          <p:cNvSpPr/>
          <p:nvPr/>
        </p:nvSpPr>
        <p:spPr>
          <a:xfrm>
            <a:off x="6751390" y="2712568"/>
            <a:ext cx="465138" cy="465138"/>
          </a:xfrm>
          <a:prstGeom prst="ellipse">
            <a:avLst/>
          </a:prstGeom>
          <a:solidFill>
            <a:srgbClr val="F36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ED257FFB-EE63-4D6C-9676-39BE3FB3C391}"/>
              </a:ext>
            </a:extLst>
          </p:cNvPr>
          <p:cNvSpPr/>
          <p:nvPr/>
        </p:nvSpPr>
        <p:spPr>
          <a:xfrm>
            <a:off x="6727825" y="3554684"/>
            <a:ext cx="465138" cy="465138"/>
          </a:xfrm>
          <a:prstGeom prst="ellipse">
            <a:avLst/>
          </a:prstGeom>
          <a:solidFill>
            <a:srgbClr val="F36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14818C2-F097-4C8D-810A-D22D60E07175}"/>
              </a:ext>
            </a:extLst>
          </p:cNvPr>
          <p:cNvSpPr txBox="1"/>
          <p:nvPr/>
        </p:nvSpPr>
        <p:spPr>
          <a:xfrm>
            <a:off x="7356920" y="4355712"/>
            <a:ext cx="3086013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Pár novinářských osobností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obrázku 12">
            <a:extLst>
              <a:ext uri="{FF2B5EF4-FFF2-40B4-BE49-F238E27FC236}">
                <a16:creationId xmlns:a16="http://schemas.microsoft.com/office/drawing/2014/main" id="{88EC39A1-BCB5-41A6-9EEC-630D959645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r="17759"/>
          <a:stretch>
            <a:fillRect/>
          </a:stretch>
        </p:blipFill>
        <p:spPr>
          <a:xfrm>
            <a:off x="5145933" y="8501"/>
            <a:ext cx="2874117" cy="6839848"/>
          </a:xfr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E0A6638-6120-4EB5-BA0A-5DEE959F049E}"/>
              </a:ext>
            </a:extLst>
          </p:cNvPr>
          <p:cNvSpPr/>
          <p:nvPr/>
        </p:nvSpPr>
        <p:spPr>
          <a:xfrm>
            <a:off x="8020050" y="-11113"/>
            <a:ext cx="4171950" cy="6875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>
              <a:solidFill>
                <a:srgbClr val="2F3239"/>
              </a:solidFill>
            </a:endParaRPr>
          </a:p>
        </p:txBody>
      </p:sp>
      <p:pic>
        <p:nvPicPr>
          <p:cNvPr id="23555" name="Obrázek 10">
            <a:extLst>
              <a:ext uri="{FF2B5EF4-FFF2-40B4-BE49-F238E27FC236}">
                <a16:creationId xmlns:a16="http://schemas.microsoft.com/office/drawing/2014/main" id="{42CE67DD-D36C-48CD-BE7D-40024E5D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1" r="51990"/>
          <a:stretch>
            <a:fillRect/>
          </a:stretch>
        </p:blipFill>
        <p:spPr bwMode="auto">
          <a:xfrm>
            <a:off x="10037763" y="-22225"/>
            <a:ext cx="2154237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F6FC03-BE1E-472C-80B5-D728E3B045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E3B37BA-DD62-42C2-8D11-95372B803E7D}" type="slidenum">
              <a:rPr lang="sk-SK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3558" name="TextovéPole 5">
            <a:extLst>
              <a:ext uri="{FF2B5EF4-FFF2-40B4-BE49-F238E27FC236}">
                <a16:creationId xmlns:a16="http://schemas.microsoft.com/office/drawing/2014/main" id="{4C60CD4F-005F-4B76-9485-CCAEE41A1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4" y="2023323"/>
            <a:ext cx="5026939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buNone/>
            </a:pPr>
            <a:r>
              <a:rPr lang="cs-CZ" sz="2000" b="0" i="0" dirty="0">
                <a:solidFill>
                  <a:srgbClr val="202122"/>
                </a:solidFill>
                <a:effectLst/>
                <a:latin typeface="+mn-lt"/>
              </a:rPr>
              <a:t>Plný původní název </a:t>
            </a:r>
          </a:p>
          <a:p>
            <a:pPr algn="l">
              <a:buNone/>
            </a:pPr>
            <a:endParaRPr lang="cs-CZ" sz="2000" b="1" i="0" dirty="0">
              <a:solidFill>
                <a:srgbClr val="FF0000"/>
              </a:solidFill>
              <a:effectLst/>
              <a:latin typeface="+mn-lt"/>
            </a:endParaRPr>
          </a:p>
          <a:p>
            <a:pPr algn="l">
              <a:buNone/>
            </a:pPr>
            <a:r>
              <a:rPr lang="cs-CZ" sz="2000" b="1" i="0" dirty="0">
                <a:solidFill>
                  <a:srgbClr val="FF0000"/>
                </a:solidFill>
                <a:effectLst/>
                <a:latin typeface="+mn-lt"/>
              </a:rPr>
              <a:t>Sobotní (</a:t>
            </a:r>
            <a:r>
              <a:rPr lang="cs-CZ" sz="2000" b="1" i="0" dirty="0" err="1">
                <a:solidFill>
                  <a:srgbClr val="FF0000"/>
                </a:solidFill>
                <a:effectLst/>
                <a:latin typeface="+mn-lt"/>
              </a:rPr>
              <a:t>Outerní</a:t>
            </a:r>
            <a:r>
              <a:rPr lang="cs-CZ" sz="2000" b="1" i="0" dirty="0">
                <a:solidFill>
                  <a:srgbClr val="FF0000"/>
                </a:solidFill>
                <a:effectLst/>
                <a:latin typeface="+mn-lt"/>
              </a:rPr>
              <a:t>) pražské noviny z rozličných zemí a krajin přicházející s obzvláštním jeho císařské a královské Milosti nadáním obdarované</a:t>
            </a:r>
            <a:r>
              <a:rPr lang="cs-CZ" sz="2000" dirty="0">
                <a:solidFill>
                  <a:srgbClr val="202122"/>
                </a:solidFill>
                <a:latin typeface="+mn-lt"/>
              </a:rPr>
              <a:t> </a:t>
            </a:r>
          </a:p>
          <a:p>
            <a:pPr algn="l">
              <a:buNone/>
            </a:pPr>
            <a:endParaRPr lang="cs-CZ" sz="2000" dirty="0">
              <a:solidFill>
                <a:srgbClr val="202122"/>
              </a:solidFill>
              <a:latin typeface="+mn-lt"/>
            </a:endParaRPr>
          </a:p>
          <a:p>
            <a:pPr algn="l">
              <a:buNone/>
            </a:pPr>
            <a:r>
              <a:rPr lang="cs-CZ" sz="2000" dirty="0">
                <a:solidFill>
                  <a:srgbClr val="202122"/>
                </a:solidFill>
                <a:latin typeface="+mn-lt"/>
              </a:rPr>
              <a:t>nebo taky 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+mn-lt"/>
              </a:rPr>
              <a:t> </a:t>
            </a:r>
          </a:p>
          <a:p>
            <a:pPr algn="l">
              <a:buNone/>
            </a:pPr>
            <a:endParaRPr lang="cs-CZ" sz="2000" b="0" i="0" dirty="0">
              <a:solidFill>
                <a:srgbClr val="202122"/>
              </a:solidFill>
              <a:effectLst/>
              <a:latin typeface="+mn-lt"/>
            </a:endParaRPr>
          </a:p>
          <a:p>
            <a:pPr algn="l">
              <a:buNone/>
            </a:pPr>
            <a:r>
              <a:rPr lang="cs-CZ" sz="2000" b="1" i="0" dirty="0">
                <a:solidFill>
                  <a:srgbClr val="FF0000"/>
                </a:solidFill>
                <a:effectLst/>
                <a:latin typeface="+mn-lt"/>
              </a:rPr>
              <a:t>Český </a:t>
            </a:r>
            <a:r>
              <a:rPr lang="cs-CZ" sz="2000" b="1" i="0" dirty="0" err="1">
                <a:solidFill>
                  <a:srgbClr val="FF0000"/>
                </a:solidFill>
                <a:effectLst/>
                <a:latin typeface="+mn-lt"/>
              </a:rPr>
              <a:t>postilión</a:t>
            </a:r>
            <a:endParaRPr lang="cs-CZ" sz="2000" b="1" i="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23559" name="TextovéPole 11">
            <a:extLst>
              <a:ext uri="{FF2B5EF4-FFF2-40B4-BE49-F238E27FC236}">
                <a16:creationId xmlns:a16="http://schemas.microsoft.com/office/drawing/2014/main" id="{3390AFC7-672C-47A8-A591-EA08F883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9752" y="406732"/>
            <a:ext cx="3684595" cy="700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buNone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Č</a:t>
            </a:r>
            <a:r>
              <a:rPr lang="cs-CZ" sz="2000" b="0" i="0" u="none" strike="noStrike" dirty="0">
                <a:solidFill>
                  <a:schemeClr val="bg1"/>
                </a:solidFill>
                <a:effectLst/>
                <a:latin typeface="+mn-lt"/>
              </a:rPr>
              <a:t>esky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+mn-lt"/>
              </a:rPr>
              <a:t> psané pravidelně vycházející </a:t>
            </a:r>
            <a:r>
              <a:rPr lang="cs-CZ" sz="2000" b="0" i="0" u="none" strike="noStrike" dirty="0">
                <a:solidFill>
                  <a:schemeClr val="bg1"/>
                </a:solidFill>
                <a:effectLst/>
                <a:latin typeface="+mn-lt"/>
              </a:rPr>
              <a:t>noviny</a:t>
            </a:r>
            <a:r>
              <a:rPr lang="cs-CZ" sz="2000" u="none" strike="noStrike" dirty="0">
                <a:solidFill>
                  <a:schemeClr val="bg1"/>
                </a:solidFill>
                <a:latin typeface="+mn-lt"/>
              </a:rPr>
              <a:t>, 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+mn-lt"/>
              </a:rPr>
              <a:t>poprvé vyšly v roce </a:t>
            </a:r>
            <a:r>
              <a:rPr lang="cs-CZ" sz="2000" b="0" i="0" u="none" strike="noStrike" dirty="0">
                <a:solidFill>
                  <a:schemeClr val="bg1"/>
                </a:solidFill>
                <a:effectLst/>
                <a:latin typeface="+mn-lt"/>
              </a:rPr>
              <a:t>1719.</a:t>
            </a:r>
          </a:p>
          <a:p>
            <a:pPr algn="l">
              <a:buNone/>
            </a:pPr>
            <a:endParaRPr lang="cs-CZ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>
              <a:buNone/>
            </a:pPr>
            <a:r>
              <a:rPr lang="cs-CZ" sz="2000" b="0" i="0" dirty="0">
                <a:solidFill>
                  <a:schemeClr val="bg1"/>
                </a:solidFill>
                <a:effectLst/>
                <a:latin typeface="+mn-lt"/>
              </a:rPr>
              <a:t>Zakladatelem a prvním vydavatelem byl </a:t>
            </a:r>
            <a:r>
              <a:rPr lang="cs-CZ" sz="2000" b="0" i="0" u="none" strike="noStrike" dirty="0">
                <a:solidFill>
                  <a:schemeClr val="bg1"/>
                </a:solidFill>
                <a:effectLst/>
                <a:latin typeface="+mn-lt"/>
              </a:rPr>
              <a:t>Karel František </a:t>
            </a:r>
            <a:r>
              <a:rPr lang="cs-CZ" sz="20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Rosenmüller</a:t>
            </a:r>
            <a:r>
              <a:rPr lang="cs-CZ" sz="2000" b="0" i="0" u="none" strike="noStrike" baseline="30000" dirty="0">
                <a:solidFill>
                  <a:schemeClr val="bg1"/>
                </a:solidFill>
                <a:effectLst/>
                <a:latin typeface="+mn-lt"/>
              </a:rPr>
              <a:t> </a:t>
            </a:r>
          </a:p>
          <a:p>
            <a:pPr algn="l">
              <a:buNone/>
            </a:pPr>
            <a:endParaRPr lang="cs-CZ" sz="2000" u="none" strike="noStrike" baseline="30000" dirty="0">
              <a:solidFill>
                <a:schemeClr val="bg1"/>
              </a:solidFill>
              <a:latin typeface="+mn-lt"/>
            </a:endParaRPr>
          </a:p>
          <a:p>
            <a:pPr algn="l">
              <a:buNone/>
            </a:pPr>
            <a:endParaRPr lang="cs-CZ" sz="2000" u="none" strike="noStrike" baseline="30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2000" b="0" i="0" dirty="0">
                <a:solidFill>
                  <a:schemeClr val="bg1"/>
                </a:solidFill>
                <a:effectLst/>
                <a:latin typeface="+mn-lt"/>
              </a:rPr>
              <a:t>Význačným redaktorem byl </a:t>
            </a:r>
            <a:r>
              <a:rPr lang="cs-CZ" sz="2000" b="0" i="0" u="none" strike="noStrike" dirty="0">
                <a:solidFill>
                  <a:schemeClr val="bg1"/>
                </a:solidFill>
                <a:effectLst/>
                <a:latin typeface="+mn-lt"/>
              </a:rPr>
              <a:t>Václav Matěj Kramerius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+mn-lt"/>
              </a:rPr>
              <a:t>, který je řídil do roku 1789, kdy založil vlastní </a:t>
            </a:r>
            <a:r>
              <a:rPr lang="cs-CZ" sz="2000" b="0" u="none" strike="noStrike" dirty="0">
                <a:solidFill>
                  <a:schemeClr val="bg1"/>
                </a:solidFill>
                <a:effectLst/>
                <a:latin typeface="+mn-lt"/>
              </a:rPr>
              <a:t>Krameriovy c. k. vlastenecké noviny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2000" b="0" u="none" strike="noStrike" dirty="0">
              <a:solidFill>
                <a:schemeClr val="bg1"/>
              </a:solidFill>
              <a:effectLst/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2000" b="0" i="1" u="none" strike="noStrike" dirty="0">
              <a:solidFill>
                <a:schemeClr val="bg1"/>
              </a:solidFill>
              <a:effectLst/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b="0" i="0" dirty="0">
                <a:solidFill>
                  <a:schemeClr val="bg1"/>
                </a:solidFill>
                <a:effectLst/>
                <a:latin typeface="+mn-lt"/>
              </a:rPr>
              <a:t>Noviny byly naplněny převážně zprávami převzatými z rakouského tisku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k-SK" altLang="sk-SK" sz="1800" noProof="1">
              <a:solidFill>
                <a:schemeClr val="bg1"/>
              </a:solidFill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k-SK" altLang="sk-SK" sz="1600" noProof="1">
              <a:solidFill>
                <a:schemeClr val="bg1"/>
              </a:solidFill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k-SK" altLang="sk-SK" sz="1600" noProof="1">
              <a:solidFill>
                <a:schemeClr val="bg1"/>
              </a:solidFill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k-SK" altLang="sk-SK" sz="1600" noProof="1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C99D11B-1F7A-4C5F-B67A-BE92DA8FE3DE}"/>
              </a:ext>
            </a:extLst>
          </p:cNvPr>
          <p:cNvSpPr txBox="1"/>
          <p:nvPr/>
        </p:nvSpPr>
        <p:spPr>
          <a:xfrm>
            <a:off x="311940" y="304212"/>
            <a:ext cx="7378703" cy="1388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cap="all" dirty="0">
                <a:solidFill>
                  <a:srgbClr val="EF4135"/>
                </a:solidFill>
                <a:latin typeface="+mn-lt"/>
              </a:rPr>
              <a:t>Krátký výlet do Daleké historie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noProof="1">
                <a:latin typeface="Calibri "/>
              </a:rPr>
              <a:t>CK Pražské poštovské noviny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latin typeface="+mn-lt"/>
            </a:endParaRP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8D064B14-EC1A-44C5-8512-2324C5897C65}"/>
              </a:ext>
            </a:extLst>
          </p:cNvPr>
          <p:cNvCxnSpPr>
            <a:cxnSpLocks/>
          </p:cNvCxnSpPr>
          <p:nvPr/>
        </p:nvCxnSpPr>
        <p:spPr>
          <a:xfrm>
            <a:off x="446335" y="745309"/>
            <a:ext cx="808038" cy="0"/>
          </a:xfrm>
          <a:prstGeom prst="line">
            <a:avLst/>
          </a:prstGeom>
          <a:ln w="12700">
            <a:solidFill>
              <a:srgbClr val="EF4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TextovéPole 1">
            <a:extLst>
              <a:ext uri="{FF2B5EF4-FFF2-40B4-BE49-F238E27FC236}">
                <a16:creationId xmlns:a16="http://schemas.microsoft.com/office/drawing/2014/main" id="{00EBF500-6BAB-41E1-A87E-CF1EC24AA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238" y="5186363"/>
            <a:ext cx="2032000" cy="2216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3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endParaRPr lang="sk-SK" altLang="sk-SK" sz="16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1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id="{2CA086AC-C9B1-41D5-9621-3131A8C9B4D5}"/>
              </a:ext>
            </a:extLst>
          </p:cNvPr>
          <p:cNvSpPr/>
          <p:nvPr/>
        </p:nvSpPr>
        <p:spPr>
          <a:xfrm>
            <a:off x="530225" y="1841500"/>
            <a:ext cx="11661775" cy="2617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228600" dir="8760000" sx="97000" sy="97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DEC621-901C-43FA-A062-76E4C7CD759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B52AF18-C8CB-48B4-BCAE-C04663EE8B15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17" name="Zástupný symbol obrázku 2">
            <a:extLst>
              <a:ext uri="{FF2B5EF4-FFF2-40B4-BE49-F238E27FC236}">
                <a16:creationId xmlns:a16="http://schemas.microsoft.com/office/drawing/2014/main" id="{069523DB-A72A-4BDF-B78B-31E7273EF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 b="11346"/>
          <a:stretch>
            <a:fillRect/>
          </a:stretch>
        </p:blipFill>
        <p:spPr bwMode="auto">
          <a:xfrm>
            <a:off x="4337430" y="1841500"/>
            <a:ext cx="7641845" cy="316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ástupný symbol obrázku 2">
            <a:extLst>
              <a:ext uri="{FF2B5EF4-FFF2-40B4-BE49-F238E27FC236}">
                <a16:creationId xmlns:a16="http://schemas.microsoft.com/office/drawing/2014/main" id="{88DD1B15-8B1D-4A6D-9842-CDB89C1006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 b="3003"/>
          <a:stretch>
            <a:fillRect/>
          </a:stretch>
        </p:blipFill>
        <p:spPr>
          <a:xfrm>
            <a:off x="355295" y="672783"/>
            <a:ext cx="4467011" cy="52033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E99B64E6-22EC-4CA2-B611-1CD590D1C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6" r="29046"/>
          <a:stretch>
            <a:fillRect/>
          </a:stretch>
        </p:blipFill>
        <p:spPr>
          <a:xfrm>
            <a:off x="5022850" y="-11113"/>
            <a:ext cx="2997199" cy="6858001"/>
          </a:xfr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93CCB4D-9813-4D5A-B21C-A56469E80DA9}"/>
              </a:ext>
            </a:extLst>
          </p:cNvPr>
          <p:cNvSpPr/>
          <p:nvPr/>
        </p:nvSpPr>
        <p:spPr>
          <a:xfrm>
            <a:off x="8020050" y="-11113"/>
            <a:ext cx="4171950" cy="6875463"/>
          </a:xfrm>
          <a:prstGeom prst="rect">
            <a:avLst/>
          </a:prstGeom>
          <a:solidFill>
            <a:srgbClr val="F0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EF4135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4BBABF-D783-4453-88AE-F39C14E23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1DE640-B875-4416-8D61-4D97B857C6F0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33" name="TextovéPole 11">
            <a:extLst>
              <a:ext uri="{FF2B5EF4-FFF2-40B4-BE49-F238E27FC236}">
                <a16:creationId xmlns:a16="http://schemas.microsoft.com/office/drawing/2014/main" id="{0CAAEBDB-9F38-4C41-B13A-02A7F8F1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81" y="1899614"/>
            <a:ext cx="422116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Rudé právo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Svobodné slovo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Lidová demokracie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Práce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Mladá fronta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6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600" noProof="1">
              <a:solidFill>
                <a:srgbClr val="FF0000"/>
              </a:solidFill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Květy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Mladý svět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Praktická žena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Vlasta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6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600" noProof="1">
              <a:solidFill>
                <a:srgbClr val="FF0000"/>
              </a:solidFill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Sluníčko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Mateřídouška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Ohníček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latin typeface="Calibri "/>
              </a:rPr>
              <a:t>Sedmička pionýrů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600" noProof="1">
                <a:solidFill>
                  <a:srgbClr val="FF0000"/>
                </a:solidFill>
                <a:latin typeface="Calibri "/>
              </a:rPr>
              <a:t>ABC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6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6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6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600" noProof="1">
              <a:latin typeface="Calibri "/>
            </a:endParaRPr>
          </a:p>
        </p:txBody>
      </p:sp>
      <p:sp>
        <p:nvSpPr>
          <p:cNvPr id="9" name="TextovéPole 31">
            <a:extLst>
              <a:ext uri="{FF2B5EF4-FFF2-40B4-BE49-F238E27FC236}">
                <a16:creationId xmlns:a16="http://schemas.microsoft.com/office/drawing/2014/main" id="{B4A92319-2C8C-4B4B-B2C6-5CFA6513A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923" y="1114425"/>
            <a:ext cx="2550254" cy="50167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cs-CZ" altLang="sk-SK" sz="2000" noProof="1">
                <a:solidFill>
                  <a:schemeClr val="bg1"/>
                </a:solidFill>
                <a:latin typeface="Calibri "/>
              </a:rPr>
              <a:t>Tzv. Národní fronta sdružovala od roku 1945 až do roku 1990 všechny politické strany a další většinou politická, ale i společenská uskupení</a:t>
            </a:r>
          </a:p>
          <a:p>
            <a:pPr>
              <a:defRPr/>
            </a:pPr>
            <a:r>
              <a:rPr lang="cs-CZ" altLang="sk-SK" sz="2000" noProof="1">
                <a:solidFill>
                  <a:schemeClr val="bg1"/>
                </a:solidFill>
                <a:latin typeface="Calibri "/>
              </a:rPr>
              <a:t> </a:t>
            </a:r>
          </a:p>
          <a:p>
            <a:pPr>
              <a:defRPr/>
            </a:pPr>
            <a:endParaRPr lang="cs-CZ" sz="2000" noProof="1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cs-CZ" sz="2000" noProof="1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cs-CZ" sz="2000" noProof="1">
                <a:solidFill>
                  <a:schemeClr val="bg1"/>
                </a:solidFill>
                <a:latin typeface="+mn-lt"/>
              </a:rPr>
              <a:t>Vydavateli novin byly poitické strany, ostatní media byla státní. Takže všechna média spadala pod Národní frontu.</a:t>
            </a:r>
            <a:endParaRPr lang="cs-CZ" altLang="sk-SK" sz="2000" noProof="1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2535" name="TextovéPole 1">
            <a:extLst>
              <a:ext uri="{FF2B5EF4-FFF2-40B4-BE49-F238E27FC236}">
                <a16:creationId xmlns:a16="http://schemas.microsoft.com/office/drawing/2014/main" id="{111F9A1A-5F01-400E-99AC-F682CE09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238" y="5186363"/>
            <a:ext cx="2032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3800" b="1" dirty="0">
                <a:solidFill>
                  <a:schemeClr val="bg1"/>
                </a:solidFill>
              </a:rPr>
              <a:t>02</a:t>
            </a:r>
            <a:endParaRPr lang="cs-CZ" altLang="sk-SK" sz="16600" b="1" dirty="0">
              <a:solidFill>
                <a:schemeClr val="bg1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8F7A58F-1E23-4A5D-8B80-B22A870630F4}"/>
              </a:ext>
            </a:extLst>
          </p:cNvPr>
          <p:cNvSpPr txBox="1"/>
          <p:nvPr/>
        </p:nvSpPr>
        <p:spPr>
          <a:xfrm>
            <a:off x="428625" y="627063"/>
            <a:ext cx="4594225" cy="13420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cap="all" dirty="0">
                <a:solidFill>
                  <a:srgbClr val="EF4135"/>
                </a:solidFill>
                <a:latin typeface="+mn-lt"/>
              </a:rPr>
              <a:t>Ne každá revoluce je sametová...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noProof="1">
                <a:latin typeface="Calibri "/>
              </a:rPr>
              <a:t>Média, která taky vycházela před revolucí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latin typeface="+mn-lt"/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F57E6AD6-6792-4CEA-9B8A-43A68C46B17D}"/>
              </a:ext>
            </a:extLst>
          </p:cNvPr>
          <p:cNvCxnSpPr>
            <a:cxnSpLocks/>
          </p:cNvCxnSpPr>
          <p:nvPr/>
        </p:nvCxnSpPr>
        <p:spPr>
          <a:xfrm>
            <a:off x="530225" y="1114425"/>
            <a:ext cx="808038" cy="0"/>
          </a:xfrm>
          <a:prstGeom prst="line">
            <a:avLst/>
          </a:prstGeom>
          <a:ln w="12700">
            <a:solidFill>
              <a:srgbClr val="EF4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8" name="Obrázek 14">
            <a:extLst>
              <a:ext uri="{FF2B5EF4-FFF2-40B4-BE49-F238E27FC236}">
                <a16:creationId xmlns:a16="http://schemas.microsoft.com/office/drawing/2014/main" id="{3D59C329-3F57-493A-9FC7-C520047DC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1" r="51990"/>
          <a:stretch>
            <a:fillRect/>
          </a:stretch>
        </p:blipFill>
        <p:spPr bwMode="auto">
          <a:xfrm>
            <a:off x="10037763" y="-22225"/>
            <a:ext cx="2154237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id="{2CA086AC-C9B1-41D5-9621-3131A8C9B4D5}"/>
              </a:ext>
            </a:extLst>
          </p:cNvPr>
          <p:cNvSpPr/>
          <p:nvPr/>
        </p:nvSpPr>
        <p:spPr>
          <a:xfrm>
            <a:off x="530225" y="1841500"/>
            <a:ext cx="11661775" cy="2617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228600" dir="8760000" sx="97000" sy="97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DEC621-901C-43FA-A062-76E4C7CD759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B52AF18-C8CB-48B4-BCAE-C04663EE8B15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49A288EC-21C9-47FE-9640-6D141C7FE31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1" b="9651"/>
          <a:stretch>
            <a:fillRect/>
          </a:stretch>
        </p:blipFill>
        <p:spPr>
          <a:xfrm>
            <a:off x="502377" y="320336"/>
            <a:ext cx="3971259" cy="4370085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949E5FE-C3EB-4854-AD79-70098F2A3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1" y="3929539"/>
            <a:ext cx="4796349" cy="274538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72FAE6E-329F-40D3-B845-C7F3C11A7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63" y="320336"/>
            <a:ext cx="6017405" cy="405115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1D433CD-8450-416E-893F-5D2898461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37" y="3619090"/>
            <a:ext cx="5320746" cy="305583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17DB3F5-0F56-4519-9996-E576515ED3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44" y="1938745"/>
            <a:ext cx="3288435" cy="39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1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4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ovéPole 9">
            <a:extLst>
              <a:ext uri="{FF2B5EF4-FFF2-40B4-BE49-F238E27FC236}">
                <a16:creationId xmlns:a16="http://schemas.microsoft.com/office/drawing/2014/main" id="{44750559-7E58-409E-BBB0-A971636B7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271" y="3156559"/>
            <a:ext cx="69895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2400" b="1" dirty="0">
                <a:solidFill>
                  <a:schemeClr val="bg1"/>
                </a:solidFill>
              </a:rPr>
              <a:t>Po roce 1990 zažila Česká republika enormní rozmach tzv. svobodných médií. Každý, kdo si myslel, že má co říct do veřejného prostoru, si založil médium. Postupně však velké množství z nich krachovalo…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E38C0B9-E78C-4AF6-90EF-93F450A30D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8F2173-ACB3-473A-82F7-150590C915E9}" type="slidenum">
              <a:rPr lang="sk-SK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5844" name="Obrázek 8">
            <a:extLst>
              <a:ext uri="{FF2B5EF4-FFF2-40B4-BE49-F238E27FC236}">
                <a16:creationId xmlns:a16="http://schemas.microsoft.com/office/drawing/2014/main" id="{268F09F2-01C4-4074-8DFC-4526C76B5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803400"/>
            <a:ext cx="214153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A0016020-25B9-4776-BEA0-61F2CFFCC0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6" r="34466"/>
          <a:stretch>
            <a:fillRect/>
          </a:stretch>
        </p:blipFill>
        <p:spPr>
          <a:xfrm>
            <a:off x="5138738" y="6350"/>
            <a:ext cx="2881312" cy="6858000"/>
          </a:xfr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93CCB4D-9813-4D5A-B21C-A56469E80DA9}"/>
              </a:ext>
            </a:extLst>
          </p:cNvPr>
          <p:cNvSpPr/>
          <p:nvPr/>
        </p:nvSpPr>
        <p:spPr>
          <a:xfrm>
            <a:off x="8020050" y="-11113"/>
            <a:ext cx="4171950" cy="6875463"/>
          </a:xfrm>
          <a:prstGeom prst="rect">
            <a:avLst/>
          </a:prstGeom>
          <a:solidFill>
            <a:srgbClr val="F0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EF4135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4BBABF-D783-4453-88AE-F39C14E23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1DE640-B875-4416-8D61-4D97B857C6F0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33" name="TextovéPole 11">
            <a:extLst>
              <a:ext uri="{FF2B5EF4-FFF2-40B4-BE49-F238E27FC236}">
                <a16:creationId xmlns:a16="http://schemas.microsoft.com/office/drawing/2014/main" id="{0CAAEBDB-9F38-4C41-B13A-02A7F8F1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665198"/>
            <a:ext cx="4221163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800" noProof="1">
                <a:latin typeface="Calibri "/>
              </a:rPr>
              <a:t>Podle vlastnictví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800" noProof="1">
                <a:latin typeface="Calibri "/>
              </a:rPr>
              <a:t>Soukromá vs. veřejné služby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800" noProof="1">
              <a:solidFill>
                <a:srgbClr val="FF0000"/>
              </a:solidFill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800" noProof="1">
                <a:solidFill>
                  <a:srgbClr val="FF0000"/>
                </a:solidFill>
                <a:latin typeface="Calibri "/>
              </a:rPr>
              <a:t>Podle obsahu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800" noProof="1">
                <a:solidFill>
                  <a:srgbClr val="FF0000"/>
                </a:solidFill>
                <a:latin typeface="Calibri "/>
              </a:rPr>
              <a:t>Bulvární vs. seriózní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800" noProof="1">
              <a:solidFill>
                <a:srgbClr val="FF0000"/>
              </a:solidFill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800" noProof="1">
              <a:solidFill>
                <a:srgbClr val="FF0000"/>
              </a:solidFill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800" noProof="1">
                <a:latin typeface="Calibri "/>
              </a:rPr>
              <a:t>Podle cílové skupiny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800" noProof="1">
                <a:latin typeface="Calibri "/>
              </a:rPr>
              <a:t>Meanstreamová vs. specializovaná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800" noProof="1">
              <a:solidFill>
                <a:srgbClr val="FF0000"/>
              </a:solidFill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8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800" noProof="1">
                <a:solidFill>
                  <a:srgbClr val="FF0000"/>
                </a:solidFill>
                <a:latin typeface="Calibri "/>
              </a:rPr>
              <a:t>Podle periodicity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800" noProof="1">
                <a:solidFill>
                  <a:srgbClr val="FF0000"/>
                </a:solidFill>
                <a:latin typeface="Calibri "/>
              </a:rPr>
              <a:t>Deníky, týdeníky, měsíčníky…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800" noProof="1">
              <a:solidFill>
                <a:srgbClr val="FF0000"/>
              </a:solidFill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800" noProof="1">
              <a:solidFill>
                <a:srgbClr val="FF0000"/>
              </a:solidFill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800" noProof="1">
                <a:latin typeface="Calibri "/>
              </a:rPr>
              <a:t>Podle typu nosiče/média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800" noProof="1">
                <a:latin typeface="Calibri "/>
              </a:rPr>
              <a:t>Tištěná, audiovizuální, online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6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6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600" noProof="1">
              <a:latin typeface="Calibri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sk-SK" sz="1600" noProof="1">
              <a:latin typeface="Calibri "/>
            </a:endParaRPr>
          </a:p>
        </p:txBody>
      </p:sp>
      <p:sp>
        <p:nvSpPr>
          <p:cNvPr id="9" name="TextovéPole 31">
            <a:extLst>
              <a:ext uri="{FF2B5EF4-FFF2-40B4-BE49-F238E27FC236}">
                <a16:creationId xmlns:a16="http://schemas.microsoft.com/office/drawing/2014/main" id="{B4A92319-2C8C-4B4B-B2C6-5CFA6513A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6546" y="338186"/>
            <a:ext cx="2645854" cy="74174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cs-CZ" altLang="sk-SK" noProof="1">
                <a:solidFill>
                  <a:schemeClr val="bg1"/>
                </a:solidFill>
                <a:latin typeface="Calibri "/>
              </a:rPr>
              <a:t>Na začátku 90. let 20. stpoletí existovalo v ČR mezí 3 a 5 tisíci titulů médií</a:t>
            </a:r>
          </a:p>
          <a:p>
            <a:pPr>
              <a:defRPr/>
            </a:pPr>
            <a:r>
              <a:rPr lang="cs-CZ" altLang="sk-SK" noProof="1">
                <a:solidFill>
                  <a:schemeClr val="bg1"/>
                </a:solidFill>
                <a:latin typeface="Calibri "/>
              </a:rPr>
              <a:t> </a:t>
            </a:r>
          </a:p>
          <a:p>
            <a:pPr>
              <a:defRPr/>
            </a:pPr>
            <a:endParaRPr lang="cs-CZ" noProof="1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cs-CZ" noProof="1">
                <a:solidFill>
                  <a:schemeClr val="bg1"/>
                </a:solidFill>
                <a:latin typeface="+mn-lt"/>
              </a:rPr>
              <a:t>Když v Česku začala vycházet první opravdu bulvární média, mnoho lidí tvrdilo, že se nikdy neujmou…</a:t>
            </a:r>
          </a:p>
          <a:p>
            <a:pPr>
              <a:defRPr/>
            </a:pPr>
            <a:endParaRPr lang="cs-CZ" noProof="1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cs-CZ" noProof="1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cs-CZ" noProof="1">
                <a:solidFill>
                  <a:schemeClr val="bg1"/>
                </a:solidFill>
                <a:latin typeface="+mn-lt"/>
              </a:rPr>
              <a:t>Většinu českých médií po roce 1990 vlastnily velké německé vydavatelské domy (</a:t>
            </a:r>
            <a:r>
              <a:rPr lang="cs-CZ" dirty="0" err="1">
                <a:solidFill>
                  <a:srgbClr val="F5F6FB"/>
                </a:solidFill>
              </a:rPr>
              <a:t>Verlagsgruppe</a:t>
            </a:r>
            <a:r>
              <a:rPr lang="cs-CZ" dirty="0">
                <a:solidFill>
                  <a:srgbClr val="F5F6FB"/>
                </a:solidFill>
              </a:rPr>
              <a:t> </a:t>
            </a:r>
            <a:r>
              <a:rPr lang="cs-CZ" dirty="0" err="1">
                <a:solidFill>
                  <a:srgbClr val="F5F6FB"/>
                </a:solidFill>
              </a:rPr>
              <a:t>Passau</a:t>
            </a:r>
            <a:r>
              <a:rPr lang="cs-CZ" dirty="0">
                <a:solidFill>
                  <a:srgbClr val="F5F6FB"/>
                </a:solidFill>
              </a:rPr>
              <a:t>,  </a:t>
            </a:r>
            <a:r>
              <a:rPr lang="cs-CZ" dirty="0" err="1">
                <a:solidFill>
                  <a:srgbClr val="F5F6FB"/>
                </a:solidFill>
              </a:rPr>
              <a:t>Ringier</a:t>
            </a:r>
            <a:r>
              <a:rPr lang="cs-CZ" dirty="0">
                <a:solidFill>
                  <a:srgbClr val="F5F6FB"/>
                </a:solidFill>
              </a:rPr>
              <a:t> Axel </a:t>
            </a:r>
            <a:r>
              <a:rPr lang="cs-CZ" dirty="0" err="1">
                <a:solidFill>
                  <a:srgbClr val="F5F6FB"/>
                </a:solidFill>
              </a:rPr>
              <a:t>Springer</a:t>
            </a:r>
            <a:r>
              <a:rPr lang="cs-CZ" dirty="0">
                <a:solidFill>
                  <a:srgbClr val="F5F6FB"/>
                </a:solidFill>
              </a:rPr>
              <a:t>…)</a:t>
            </a:r>
            <a:r>
              <a:rPr lang="cs-CZ" noProof="1">
                <a:solidFill>
                  <a:schemeClr val="bg1"/>
                </a:solidFill>
                <a:latin typeface="+mn-lt"/>
              </a:rPr>
              <a:t>. Tehdy to vzbuzovalo obavy, dnes vidíme, že to mělo své výhody</a:t>
            </a:r>
          </a:p>
          <a:p>
            <a:pPr>
              <a:defRPr/>
            </a:pPr>
            <a:endParaRPr lang="cs-CZ" sz="2000" noProof="1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cs-CZ" sz="2000" b="1" noProof="1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cs-CZ" altLang="sk-SK" sz="2000" b="1" noProof="1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cs-CZ" altLang="sk-SK" sz="2000" b="1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2535" name="TextovéPole 1">
            <a:extLst>
              <a:ext uri="{FF2B5EF4-FFF2-40B4-BE49-F238E27FC236}">
                <a16:creationId xmlns:a16="http://schemas.microsoft.com/office/drawing/2014/main" id="{111F9A1A-5F01-400E-99AC-F682CE09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466" y="5177974"/>
            <a:ext cx="2032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sk-SK" sz="13800" b="1" dirty="0">
                <a:solidFill>
                  <a:srgbClr val="EF4135"/>
                </a:solidFill>
              </a:rPr>
              <a:t>03</a:t>
            </a:r>
            <a:endParaRPr lang="cs-CZ" altLang="sk-SK" sz="16600" b="1" dirty="0">
              <a:solidFill>
                <a:srgbClr val="EF4135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8F7A58F-1E23-4A5D-8B80-B22A870630F4}"/>
              </a:ext>
            </a:extLst>
          </p:cNvPr>
          <p:cNvSpPr txBox="1"/>
          <p:nvPr/>
        </p:nvSpPr>
        <p:spPr>
          <a:xfrm>
            <a:off x="428625" y="563653"/>
            <a:ext cx="4594225" cy="13420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cap="all" dirty="0">
                <a:solidFill>
                  <a:srgbClr val="EF4135"/>
                </a:solidFill>
                <a:latin typeface="+mn-lt"/>
              </a:rPr>
              <a:t>Česká mediální krajina Dnes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noProof="1">
                <a:latin typeface="Calibri "/>
              </a:rPr>
              <a:t>Jaká máme v Česku média? Kritérií je mnoho…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latin typeface="+mn-lt"/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F57E6AD6-6792-4CEA-9B8A-43A68C46B17D}"/>
              </a:ext>
            </a:extLst>
          </p:cNvPr>
          <p:cNvCxnSpPr>
            <a:cxnSpLocks/>
          </p:cNvCxnSpPr>
          <p:nvPr/>
        </p:nvCxnSpPr>
        <p:spPr>
          <a:xfrm>
            <a:off x="530225" y="1114425"/>
            <a:ext cx="808038" cy="0"/>
          </a:xfrm>
          <a:prstGeom prst="line">
            <a:avLst/>
          </a:prstGeom>
          <a:ln w="12700">
            <a:solidFill>
              <a:srgbClr val="EF4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8" name="Obrázek 14">
            <a:extLst>
              <a:ext uri="{FF2B5EF4-FFF2-40B4-BE49-F238E27FC236}">
                <a16:creationId xmlns:a16="http://schemas.microsoft.com/office/drawing/2014/main" id="{3D59C329-3F57-493A-9FC7-C520047DC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1" r="51990"/>
          <a:stretch>
            <a:fillRect/>
          </a:stretch>
        </p:blipFill>
        <p:spPr bwMode="auto">
          <a:xfrm>
            <a:off x="10018712" y="-392112"/>
            <a:ext cx="2154237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2298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14821</TotalTime>
  <Words>1052</Words>
  <Application>Microsoft Office PowerPoint</Application>
  <PresentationFormat>Širokoúhlá obrazovka</PresentationFormat>
  <Paragraphs>327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</vt:lpstr>
      <vt:lpstr>Calibri Light</vt:lpstr>
      <vt:lpstr>Samsung Sharp Sans Bold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Sabina Melišíková</dc:creator>
  <cp:lastModifiedBy>Alex Röhrich</cp:lastModifiedBy>
  <cp:revision>183</cp:revision>
  <dcterms:created xsi:type="dcterms:W3CDTF">2021-04-03T13:47:23Z</dcterms:created>
  <dcterms:modified xsi:type="dcterms:W3CDTF">2025-07-16T12:58:40Z</dcterms:modified>
</cp:coreProperties>
</file>